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 id="2147483693" r:id="rId5"/>
    <p:sldMasterId id="2147483702" r:id="rId6"/>
    <p:sldMasterId id="2147483724" r:id="rId7"/>
    <p:sldMasterId id="2147483755" r:id="rId8"/>
  </p:sldMasterIdLst>
  <p:notesMasterIdLst>
    <p:notesMasterId r:id="rId37"/>
  </p:notesMasterIdLst>
  <p:sldIdLst>
    <p:sldId id="788" r:id="rId9"/>
    <p:sldId id="265" r:id="rId10"/>
    <p:sldId id="282" r:id="rId11"/>
    <p:sldId id="337" r:id="rId12"/>
    <p:sldId id="787" r:id="rId13"/>
    <p:sldId id="268" r:id="rId14"/>
    <p:sldId id="392" r:id="rId15"/>
    <p:sldId id="267" r:id="rId16"/>
    <p:sldId id="340" r:id="rId17"/>
    <p:sldId id="262" r:id="rId18"/>
    <p:sldId id="327" r:id="rId19"/>
    <p:sldId id="328" r:id="rId20"/>
    <p:sldId id="335" r:id="rId21"/>
    <p:sldId id="794" r:id="rId22"/>
    <p:sldId id="323" r:id="rId23"/>
    <p:sldId id="390" r:id="rId24"/>
    <p:sldId id="380" r:id="rId25"/>
    <p:sldId id="793" r:id="rId26"/>
    <p:sldId id="792" r:id="rId27"/>
    <p:sldId id="391" r:id="rId28"/>
    <p:sldId id="388" r:id="rId29"/>
    <p:sldId id="377" r:id="rId30"/>
    <p:sldId id="383" r:id="rId31"/>
    <p:sldId id="399" r:id="rId32"/>
    <p:sldId id="368" r:id="rId33"/>
    <p:sldId id="384" r:id="rId34"/>
    <p:sldId id="777" r:id="rId35"/>
    <p:sldId id="292"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5ACE8D2-B377-430A-80D7-27C4DE9C256A}">
          <p14:sldIdLst>
            <p14:sldId id="788"/>
            <p14:sldId id="265"/>
            <p14:sldId id="282"/>
            <p14:sldId id="337"/>
            <p14:sldId id="787"/>
            <p14:sldId id="268"/>
            <p14:sldId id="392"/>
            <p14:sldId id="267"/>
            <p14:sldId id="340"/>
            <p14:sldId id="262"/>
            <p14:sldId id="327"/>
            <p14:sldId id="328"/>
            <p14:sldId id="335"/>
            <p14:sldId id="794"/>
            <p14:sldId id="323"/>
            <p14:sldId id="390"/>
            <p14:sldId id="380"/>
            <p14:sldId id="793"/>
            <p14:sldId id="792"/>
            <p14:sldId id="391"/>
            <p14:sldId id="388"/>
            <p14:sldId id="377"/>
            <p14:sldId id="383"/>
            <p14:sldId id="399"/>
            <p14:sldId id="368"/>
            <p14:sldId id="384"/>
            <p14:sldId id="777"/>
            <p14:sldId id="292"/>
          </p14:sldIdLst>
        </p14:section>
      </p14:sectionLst>
    </p:ext>
    <p:ext uri="{EFAFB233-063F-42B5-8137-9DF3F51BA10A}">
      <p15:sldGuideLst xmlns:p15="http://schemas.microsoft.com/office/powerpoint/2012/main">
        <p15:guide id="1" orient="horz" pos="663" userDrawn="1">
          <p15:clr>
            <a:srgbClr val="A4A3A4"/>
          </p15:clr>
        </p15:guide>
        <p15:guide id="2" pos="7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D5D"/>
    <a:srgbClr val="598E1C"/>
    <a:srgbClr val="89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3BA22-0526-41A6-B104-91B71B62D636}" v="1" dt="2023-02-27T07:21:3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805" autoAdjust="0"/>
  </p:normalViewPr>
  <p:slideViewPr>
    <p:cSldViewPr snapToGrid="0">
      <p:cViewPr varScale="1">
        <p:scale>
          <a:sx n="74" d="100"/>
          <a:sy n="74" d="100"/>
        </p:scale>
        <p:origin x="3492" y="72"/>
      </p:cViewPr>
      <p:guideLst>
        <p:guide orient="horz" pos="663"/>
        <p:guide pos="7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3E61C-BEB1-42A9-87EF-6894835FE4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E4A6072-9C0E-4079-BAE0-28388B05FD0E}">
      <dgm:prSet/>
      <dgm:spPr/>
      <dgm:t>
        <a:bodyPr/>
        <a:lstStyle/>
        <a:p>
          <a:r>
            <a:rPr lang="en-US"/>
            <a:t>Personcentrering</a:t>
          </a:r>
        </a:p>
      </dgm:t>
    </dgm:pt>
    <dgm:pt modelId="{E221E954-E1A4-426D-9DBA-7D1F0A63B489}" type="parTrans" cxnId="{A9ECB74D-544A-43D1-8482-D7EDD6D3B440}">
      <dgm:prSet/>
      <dgm:spPr/>
      <dgm:t>
        <a:bodyPr/>
        <a:lstStyle/>
        <a:p>
          <a:endParaRPr lang="en-US"/>
        </a:p>
      </dgm:t>
    </dgm:pt>
    <dgm:pt modelId="{0FEDFA2B-3365-4A71-AD54-BD12B6BC6331}" type="sibTrans" cxnId="{A9ECB74D-544A-43D1-8482-D7EDD6D3B440}">
      <dgm:prSet/>
      <dgm:spPr/>
      <dgm:t>
        <a:bodyPr/>
        <a:lstStyle/>
        <a:p>
          <a:endParaRPr lang="en-US"/>
        </a:p>
      </dgm:t>
    </dgm:pt>
    <dgm:pt modelId="{C1FF79AA-7191-4A1C-A5AA-79E5D62E7946}">
      <dgm:prSet/>
      <dgm:spPr/>
      <dgm:t>
        <a:bodyPr/>
        <a:lstStyle/>
        <a:p>
          <a:r>
            <a:rPr lang="en-US"/>
            <a:t>Hälsofrämjande och förebyggande</a:t>
          </a:r>
        </a:p>
      </dgm:t>
    </dgm:pt>
    <dgm:pt modelId="{C7F34F91-621B-4633-AD77-8530AAC13113}" type="parTrans" cxnId="{A3902034-285A-4A96-9E33-E298B59E875C}">
      <dgm:prSet/>
      <dgm:spPr/>
      <dgm:t>
        <a:bodyPr/>
        <a:lstStyle/>
        <a:p>
          <a:endParaRPr lang="en-US"/>
        </a:p>
      </dgm:t>
    </dgm:pt>
    <dgm:pt modelId="{0A95C8C2-8EFE-4D05-8672-7F28FE46E3A6}" type="sibTrans" cxnId="{A3902034-285A-4A96-9E33-E298B59E875C}">
      <dgm:prSet/>
      <dgm:spPr/>
      <dgm:t>
        <a:bodyPr/>
        <a:lstStyle/>
        <a:p>
          <a:endParaRPr lang="en-US"/>
        </a:p>
      </dgm:t>
    </dgm:pt>
    <dgm:pt modelId="{83E49946-ABE2-4AED-A388-B4F5FFC65735}" type="pres">
      <dgm:prSet presAssocID="{9393E61C-BEB1-42A9-87EF-6894835FE42A}" presName="hierChild1" presStyleCnt="0">
        <dgm:presLayoutVars>
          <dgm:chPref val="1"/>
          <dgm:dir/>
          <dgm:animOne val="branch"/>
          <dgm:animLvl val="lvl"/>
          <dgm:resizeHandles/>
        </dgm:presLayoutVars>
      </dgm:prSet>
      <dgm:spPr/>
    </dgm:pt>
    <dgm:pt modelId="{9580D1A5-6B44-4E3A-B0BF-E996C1401FDA}" type="pres">
      <dgm:prSet presAssocID="{EE4A6072-9C0E-4079-BAE0-28388B05FD0E}" presName="hierRoot1" presStyleCnt="0"/>
      <dgm:spPr/>
    </dgm:pt>
    <dgm:pt modelId="{283C23CB-FF8C-4D56-9064-E2B859DE5B2E}" type="pres">
      <dgm:prSet presAssocID="{EE4A6072-9C0E-4079-BAE0-28388B05FD0E}" presName="composite" presStyleCnt="0"/>
      <dgm:spPr/>
    </dgm:pt>
    <dgm:pt modelId="{2BE2DB78-804C-4209-B317-DB6D3752ABF1}" type="pres">
      <dgm:prSet presAssocID="{EE4A6072-9C0E-4079-BAE0-28388B05FD0E}" presName="background" presStyleLbl="node0" presStyleIdx="0" presStyleCnt="2"/>
      <dgm:spPr/>
    </dgm:pt>
    <dgm:pt modelId="{2423E852-E21F-47E7-9D07-EF2E9F45BCDD}" type="pres">
      <dgm:prSet presAssocID="{EE4A6072-9C0E-4079-BAE0-28388B05FD0E}" presName="text" presStyleLbl="fgAcc0" presStyleIdx="0" presStyleCnt="2" custScaleX="97852" custScaleY="97420">
        <dgm:presLayoutVars>
          <dgm:chPref val="3"/>
        </dgm:presLayoutVars>
      </dgm:prSet>
      <dgm:spPr/>
    </dgm:pt>
    <dgm:pt modelId="{6F26C806-75E3-4DD5-BEB8-57CA7BA74F77}" type="pres">
      <dgm:prSet presAssocID="{EE4A6072-9C0E-4079-BAE0-28388B05FD0E}" presName="hierChild2" presStyleCnt="0"/>
      <dgm:spPr/>
    </dgm:pt>
    <dgm:pt modelId="{ADCC24B0-8110-45FE-BCC9-48570C3706FC}" type="pres">
      <dgm:prSet presAssocID="{C1FF79AA-7191-4A1C-A5AA-79E5D62E7946}" presName="hierRoot1" presStyleCnt="0"/>
      <dgm:spPr/>
    </dgm:pt>
    <dgm:pt modelId="{7A7D102F-43BF-4F2D-863E-BAA71452E53F}" type="pres">
      <dgm:prSet presAssocID="{C1FF79AA-7191-4A1C-A5AA-79E5D62E7946}" presName="composite" presStyleCnt="0"/>
      <dgm:spPr/>
    </dgm:pt>
    <dgm:pt modelId="{90D5F35D-8D7C-4989-9B46-FD11BCA6E4F4}" type="pres">
      <dgm:prSet presAssocID="{C1FF79AA-7191-4A1C-A5AA-79E5D62E7946}" presName="background" presStyleLbl="node0" presStyleIdx="1" presStyleCnt="2"/>
      <dgm:spPr/>
    </dgm:pt>
    <dgm:pt modelId="{0D7237DF-0124-45D6-8C7C-8DD42775C90B}" type="pres">
      <dgm:prSet presAssocID="{C1FF79AA-7191-4A1C-A5AA-79E5D62E7946}" presName="text" presStyleLbl="fgAcc0" presStyleIdx="1" presStyleCnt="2">
        <dgm:presLayoutVars>
          <dgm:chPref val="3"/>
        </dgm:presLayoutVars>
      </dgm:prSet>
      <dgm:spPr/>
    </dgm:pt>
    <dgm:pt modelId="{B361E9F5-F198-4499-B4ED-9E3B825CD20B}" type="pres">
      <dgm:prSet presAssocID="{C1FF79AA-7191-4A1C-A5AA-79E5D62E7946}" presName="hierChild2" presStyleCnt="0"/>
      <dgm:spPr/>
    </dgm:pt>
  </dgm:ptLst>
  <dgm:cxnLst>
    <dgm:cxn modelId="{A3902034-285A-4A96-9E33-E298B59E875C}" srcId="{9393E61C-BEB1-42A9-87EF-6894835FE42A}" destId="{C1FF79AA-7191-4A1C-A5AA-79E5D62E7946}" srcOrd="1" destOrd="0" parTransId="{C7F34F91-621B-4633-AD77-8530AAC13113}" sibTransId="{0A95C8C2-8EFE-4D05-8672-7F28FE46E3A6}"/>
    <dgm:cxn modelId="{3DB14543-4432-4215-BD7F-A89177ADED27}" type="presOf" srcId="{EE4A6072-9C0E-4079-BAE0-28388B05FD0E}" destId="{2423E852-E21F-47E7-9D07-EF2E9F45BCDD}" srcOrd="0" destOrd="0" presId="urn:microsoft.com/office/officeart/2005/8/layout/hierarchy1"/>
    <dgm:cxn modelId="{E4C37F45-3978-45E2-9E6C-D6A293D42070}" type="presOf" srcId="{9393E61C-BEB1-42A9-87EF-6894835FE42A}" destId="{83E49946-ABE2-4AED-A388-B4F5FFC65735}" srcOrd="0" destOrd="0" presId="urn:microsoft.com/office/officeart/2005/8/layout/hierarchy1"/>
    <dgm:cxn modelId="{A9ECB74D-544A-43D1-8482-D7EDD6D3B440}" srcId="{9393E61C-BEB1-42A9-87EF-6894835FE42A}" destId="{EE4A6072-9C0E-4079-BAE0-28388B05FD0E}" srcOrd="0" destOrd="0" parTransId="{E221E954-E1A4-426D-9DBA-7D1F0A63B489}" sibTransId="{0FEDFA2B-3365-4A71-AD54-BD12B6BC6331}"/>
    <dgm:cxn modelId="{D57940C0-8585-4C6F-A80B-1160F65EA9B0}" type="presOf" srcId="{C1FF79AA-7191-4A1C-A5AA-79E5D62E7946}" destId="{0D7237DF-0124-45D6-8C7C-8DD42775C90B}" srcOrd="0" destOrd="0" presId="urn:microsoft.com/office/officeart/2005/8/layout/hierarchy1"/>
    <dgm:cxn modelId="{EB30CEE3-9F90-45A5-9F1F-66F3D96D9C53}" type="presParOf" srcId="{83E49946-ABE2-4AED-A388-B4F5FFC65735}" destId="{9580D1A5-6B44-4E3A-B0BF-E996C1401FDA}" srcOrd="0" destOrd="0" presId="urn:microsoft.com/office/officeart/2005/8/layout/hierarchy1"/>
    <dgm:cxn modelId="{A1677D28-DA9D-410B-A39D-391DB8938660}" type="presParOf" srcId="{9580D1A5-6B44-4E3A-B0BF-E996C1401FDA}" destId="{283C23CB-FF8C-4D56-9064-E2B859DE5B2E}" srcOrd="0" destOrd="0" presId="urn:microsoft.com/office/officeart/2005/8/layout/hierarchy1"/>
    <dgm:cxn modelId="{854085FF-828C-4F6B-B48A-DBB4915DD5A2}" type="presParOf" srcId="{283C23CB-FF8C-4D56-9064-E2B859DE5B2E}" destId="{2BE2DB78-804C-4209-B317-DB6D3752ABF1}" srcOrd="0" destOrd="0" presId="urn:microsoft.com/office/officeart/2005/8/layout/hierarchy1"/>
    <dgm:cxn modelId="{C247B2D4-F9FF-482F-995A-D3123A646EF8}" type="presParOf" srcId="{283C23CB-FF8C-4D56-9064-E2B859DE5B2E}" destId="{2423E852-E21F-47E7-9D07-EF2E9F45BCDD}" srcOrd="1" destOrd="0" presId="urn:microsoft.com/office/officeart/2005/8/layout/hierarchy1"/>
    <dgm:cxn modelId="{D9287505-768C-4D97-A8BB-E9891A7880E7}" type="presParOf" srcId="{9580D1A5-6B44-4E3A-B0BF-E996C1401FDA}" destId="{6F26C806-75E3-4DD5-BEB8-57CA7BA74F77}" srcOrd="1" destOrd="0" presId="urn:microsoft.com/office/officeart/2005/8/layout/hierarchy1"/>
    <dgm:cxn modelId="{9E4E8E45-BF26-4C30-A50A-C30C88170BFA}" type="presParOf" srcId="{83E49946-ABE2-4AED-A388-B4F5FFC65735}" destId="{ADCC24B0-8110-45FE-BCC9-48570C3706FC}" srcOrd="1" destOrd="0" presId="urn:microsoft.com/office/officeart/2005/8/layout/hierarchy1"/>
    <dgm:cxn modelId="{CF06ABF1-8F41-42EA-B7B1-CBECFFC19AF3}" type="presParOf" srcId="{ADCC24B0-8110-45FE-BCC9-48570C3706FC}" destId="{7A7D102F-43BF-4F2D-863E-BAA71452E53F}" srcOrd="0" destOrd="0" presId="urn:microsoft.com/office/officeart/2005/8/layout/hierarchy1"/>
    <dgm:cxn modelId="{4F0CB935-C634-435C-8AF5-0525F6B82273}" type="presParOf" srcId="{7A7D102F-43BF-4F2D-863E-BAA71452E53F}" destId="{90D5F35D-8D7C-4989-9B46-FD11BCA6E4F4}" srcOrd="0" destOrd="0" presId="urn:microsoft.com/office/officeart/2005/8/layout/hierarchy1"/>
    <dgm:cxn modelId="{0094B5CE-50F9-44E9-86F6-5AECA0A75F41}" type="presParOf" srcId="{7A7D102F-43BF-4F2D-863E-BAA71452E53F}" destId="{0D7237DF-0124-45D6-8C7C-8DD42775C90B}" srcOrd="1" destOrd="0" presId="urn:microsoft.com/office/officeart/2005/8/layout/hierarchy1"/>
    <dgm:cxn modelId="{67D6A7EE-D562-4CDB-9075-4111A9DC01A6}" type="presParOf" srcId="{ADCC24B0-8110-45FE-BCC9-48570C3706FC}" destId="{B361E9F5-F198-4499-B4ED-9E3B825CD2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E9FD0-E143-40B9-97CC-2D3AD67E8894}" type="doc">
      <dgm:prSet loTypeId="urn:microsoft.com/office/officeart/2018/5/layout/IconLeafLabelList#2" loCatId="icon" qsTypeId="urn:microsoft.com/office/officeart/2005/8/quickstyle/simple1" qsCatId="simple" csTypeId="urn:microsoft.com/office/officeart/2005/8/colors/accent2_2" csCatId="accent2" phldr="1"/>
      <dgm:spPr/>
      <dgm:t>
        <a:bodyPr/>
        <a:lstStyle/>
        <a:p>
          <a:endParaRPr lang="en-US"/>
        </a:p>
      </dgm:t>
    </dgm:pt>
    <dgm:pt modelId="{5C593FFE-50CC-47DB-BB34-C21F2F7A39B8}">
      <dgm:prSet/>
      <dgm:spPr/>
      <dgm:t>
        <a:bodyPr/>
        <a:lstStyle/>
        <a:p>
          <a:pPr>
            <a:lnSpc>
              <a:spcPct val="100000"/>
            </a:lnSpc>
            <a:defRPr cap="all"/>
          </a:pPr>
          <a:endParaRPr lang="en-US"/>
        </a:p>
      </dgm:t>
    </dgm:pt>
    <dgm:pt modelId="{D4C412C5-6B60-47AE-9842-85C04BEE2912}" type="parTrans" cxnId="{F2002FCB-3E68-4555-B02C-EC079B49B490}">
      <dgm:prSet/>
      <dgm:spPr/>
      <dgm:t>
        <a:bodyPr/>
        <a:lstStyle/>
        <a:p>
          <a:endParaRPr lang="en-US"/>
        </a:p>
      </dgm:t>
    </dgm:pt>
    <dgm:pt modelId="{F4DAAA27-0303-4DB9-B948-DD5E99B6B0C8}" type="sibTrans" cxnId="{F2002FCB-3E68-4555-B02C-EC079B49B490}">
      <dgm:prSet/>
      <dgm:spPr/>
      <dgm:t>
        <a:bodyPr/>
        <a:lstStyle/>
        <a:p>
          <a:endParaRPr lang="en-US"/>
        </a:p>
      </dgm:t>
    </dgm:pt>
    <dgm:pt modelId="{40A54479-635C-49B5-B605-B9BD7CDDAB20}">
      <dgm:prSet/>
      <dgm:spPr/>
      <dgm:t>
        <a:bodyPr/>
        <a:lstStyle/>
        <a:p>
          <a:pPr>
            <a:lnSpc>
              <a:spcPct val="100000"/>
            </a:lnSpc>
            <a:defRPr cap="all"/>
          </a:pPr>
          <a:endParaRPr lang="en-US"/>
        </a:p>
      </dgm:t>
    </dgm:pt>
    <dgm:pt modelId="{58951B1B-E0D8-423F-B616-005476A2E3A1}" type="parTrans" cxnId="{3453A7D2-802F-47DE-A773-A004A277D6B7}">
      <dgm:prSet/>
      <dgm:spPr/>
      <dgm:t>
        <a:bodyPr/>
        <a:lstStyle/>
        <a:p>
          <a:endParaRPr lang="en-US"/>
        </a:p>
      </dgm:t>
    </dgm:pt>
    <dgm:pt modelId="{EFB5C8D7-130F-420E-A1EF-05C2CB2E0E9A}" type="sibTrans" cxnId="{3453A7D2-802F-47DE-A773-A004A277D6B7}">
      <dgm:prSet/>
      <dgm:spPr/>
      <dgm:t>
        <a:bodyPr/>
        <a:lstStyle/>
        <a:p>
          <a:endParaRPr lang="en-US"/>
        </a:p>
      </dgm:t>
    </dgm:pt>
    <dgm:pt modelId="{57EBC026-54E1-4CAA-B49E-E8E3B595D11C}">
      <dgm:prSet/>
      <dgm:spPr/>
      <dgm:t>
        <a:bodyPr/>
        <a:lstStyle/>
        <a:p>
          <a:pPr>
            <a:lnSpc>
              <a:spcPct val="100000"/>
            </a:lnSpc>
            <a:defRPr cap="all"/>
          </a:pPr>
          <a:endParaRPr lang="en-US"/>
        </a:p>
      </dgm:t>
    </dgm:pt>
    <dgm:pt modelId="{C777F3D4-E9B4-43ED-86C8-62018CD671D2}" type="sibTrans" cxnId="{26A93C0E-6C8D-461C-B6BD-27EBF7389CF8}">
      <dgm:prSet/>
      <dgm:spPr/>
      <dgm:t>
        <a:bodyPr/>
        <a:lstStyle/>
        <a:p>
          <a:endParaRPr lang="en-US"/>
        </a:p>
      </dgm:t>
    </dgm:pt>
    <dgm:pt modelId="{D5AE5B0E-7CEB-4F2F-8D1E-9BA2FE7E16A5}" type="parTrans" cxnId="{26A93C0E-6C8D-461C-B6BD-27EBF7389CF8}">
      <dgm:prSet/>
      <dgm:spPr/>
      <dgm:t>
        <a:bodyPr/>
        <a:lstStyle/>
        <a:p>
          <a:endParaRPr lang="en-US"/>
        </a:p>
      </dgm:t>
    </dgm:pt>
    <dgm:pt modelId="{B7259EBD-960C-4172-AA3C-7BA3F26E67FE}" type="pres">
      <dgm:prSet presAssocID="{EE6E9FD0-E143-40B9-97CC-2D3AD67E8894}" presName="root" presStyleCnt="0">
        <dgm:presLayoutVars>
          <dgm:dir/>
          <dgm:resizeHandles val="exact"/>
        </dgm:presLayoutVars>
      </dgm:prSet>
      <dgm:spPr/>
    </dgm:pt>
    <dgm:pt modelId="{3200BBF7-BD12-49C5-BE02-B25BA8435F26}" type="pres">
      <dgm:prSet presAssocID="{57EBC026-54E1-4CAA-B49E-E8E3B595D11C}" presName="compNode" presStyleCnt="0"/>
      <dgm:spPr/>
    </dgm:pt>
    <dgm:pt modelId="{EE2C27A5-152B-43A1-98EB-025E7BECAFA7}" type="pres">
      <dgm:prSet presAssocID="{57EBC026-54E1-4CAA-B49E-E8E3B595D11C}" presName="iconBgRect" presStyleLbl="bgShp" presStyleIdx="0" presStyleCnt="3"/>
      <dgm:spPr>
        <a:prstGeom prst="round2DiagRect">
          <a:avLst>
            <a:gd name="adj1" fmla="val 29727"/>
            <a:gd name="adj2" fmla="val 0"/>
          </a:avLst>
        </a:prstGeom>
      </dgm:spPr>
    </dgm:pt>
    <dgm:pt modelId="{2220333E-7063-4758-B96A-4254FAFFB67E}" type="pres">
      <dgm:prSet presAssocID="{57EBC026-54E1-4CAA-B49E-E8E3B595D1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vändare"/>
        </a:ext>
      </dgm:extLst>
    </dgm:pt>
    <dgm:pt modelId="{E640D6DC-76A9-4AF0-B781-EBAA5964F731}" type="pres">
      <dgm:prSet presAssocID="{57EBC026-54E1-4CAA-B49E-E8E3B595D11C}" presName="spaceRect" presStyleCnt="0"/>
      <dgm:spPr/>
    </dgm:pt>
    <dgm:pt modelId="{8416DE1C-3DD8-4923-8FB1-363BD5938C48}" type="pres">
      <dgm:prSet presAssocID="{57EBC026-54E1-4CAA-B49E-E8E3B595D11C}" presName="textRect" presStyleLbl="revTx" presStyleIdx="0" presStyleCnt="3">
        <dgm:presLayoutVars>
          <dgm:chMax val="1"/>
          <dgm:chPref val="1"/>
        </dgm:presLayoutVars>
      </dgm:prSet>
      <dgm:spPr/>
    </dgm:pt>
    <dgm:pt modelId="{43C91F45-B33C-48E4-8B2E-8B4D929E91FA}" type="pres">
      <dgm:prSet presAssocID="{C777F3D4-E9B4-43ED-86C8-62018CD671D2}" presName="sibTrans" presStyleCnt="0"/>
      <dgm:spPr/>
    </dgm:pt>
    <dgm:pt modelId="{071F73DF-0B51-4340-BD3D-3E5426147BE5}" type="pres">
      <dgm:prSet presAssocID="{5C593FFE-50CC-47DB-BB34-C21F2F7A39B8}" presName="compNode" presStyleCnt="0"/>
      <dgm:spPr/>
    </dgm:pt>
    <dgm:pt modelId="{D5717C94-D0D4-4C4B-9486-911DEBF0A8A6}" type="pres">
      <dgm:prSet presAssocID="{5C593FFE-50CC-47DB-BB34-C21F2F7A39B8}" presName="iconBgRect" presStyleLbl="bgShp" presStyleIdx="1" presStyleCnt="3"/>
      <dgm:spPr>
        <a:prstGeom prst="round2DiagRect">
          <a:avLst>
            <a:gd name="adj1" fmla="val 29727"/>
            <a:gd name="adj2" fmla="val 0"/>
          </a:avLst>
        </a:prstGeom>
      </dgm:spPr>
    </dgm:pt>
    <dgm:pt modelId="{342B7F85-67CB-434B-9E17-38D8F119A68A}" type="pres">
      <dgm:prSet presAssocID="{5C593FFE-50CC-47DB-BB34-C21F2F7A39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arning"/>
        </a:ext>
      </dgm:extLst>
    </dgm:pt>
    <dgm:pt modelId="{8D37E072-4555-44C2-9B37-761DC91366E7}" type="pres">
      <dgm:prSet presAssocID="{5C593FFE-50CC-47DB-BB34-C21F2F7A39B8}" presName="spaceRect" presStyleCnt="0"/>
      <dgm:spPr/>
    </dgm:pt>
    <dgm:pt modelId="{2A5ED3F1-279A-4319-A31D-7CEE6191A36C}" type="pres">
      <dgm:prSet presAssocID="{5C593FFE-50CC-47DB-BB34-C21F2F7A39B8}" presName="textRect" presStyleLbl="revTx" presStyleIdx="1" presStyleCnt="3" custLinFactY="20728" custLinFactNeighborX="2336" custLinFactNeighborY="100000">
        <dgm:presLayoutVars>
          <dgm:chMax val="1"/>
          <dgm:chPref val="1"/>
        </dgm:presLayoutVars>
      </dgm:prSet>
      <dgm:spPr/>
    </dgm:pt>
    <dgm:pt modelId="{0696DDF8-ED60-41CB-A32A-864D1F2B1FA0}" type="pres">
      <dgm:prSet presAssocID="{F4DAAA27-0303-4DB9-B948-DD5E99B6B0C8}" presName="sibTrans" presStyleCnt="0"/>
      <dgm:spPr/>
    </dgm:pt>
    <dgm:pt modelId="{854EDDB1-9817-4F96-8AC7-D9CFF6CF6B53}" type="pres">
      <dgm:prSet presAssocID="{40A54479-635C-49B5-B605-B9BD7CDDAB20}" presName="compNode" presStyleCnt="0"/>
      <dgm:spPr/>
    </dgm:pt>
    <dgm:pt modelId="{153FAFCC-10BD-4C0E-872C-7CFF2C74BEA0}" type="pres">
      <dgm:prSet presAssocID="{40A54479-635C-49B5-B605-B9BD7CDDAB20}" presName="iconBgRect" presStyleLbl="bgShp" presStyleIdx="2" presStyleCnt="3"/>
      <dgm:spPr>
        <a:prstGeom prst="round2DiagRect">
          <a:avLst>
            <a:gd name="adj1" fmla="val 29727"/>
            <a:gd name="adj2" fmla="val 0"/>
          </a:avLst>
        </a:prstGeom>
      </dgm:spPr>
    </dgm:pt>
    <dgm:pt modelId="{AC658590-6329-4837-A3C6-1380049F5724}" type="pres">
      <dgm:prSet presAssocID="{40A54479-635C-49B5-B605-B9BD7CDDAB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äkare"/>
        </a:ext>
      </dgm:extLst>
    </dgm:pt>
    <dgm:pt modelId="{B5A19F7C-CDC2-404A-9BC8-38C0F9BF5515}" type="pres">
      <dgm:prSet presAssocID="{40A54479-635C-49B5-B605-B9BD7CDDAB20}" presName="spaceRect" presStyleCnt="0"/>
      <dgm:spPr/>
    </dgm:pt>
    <dgm:pt modelId="{2C0AC904-7C92-45B3-AEDC-2C0629008AFC}" type="pres">
      <dgm:prSet presAssocID="{40A54479-635C-49B5-B605-B9BD7CDDAB20}" presName="textRect" presStyleLbl="revTx" presStyleIdx="2" presStyleCnt="3" custLinFactY="31844" custLinFactNeighborX="-1460" custLinFactNeighborY="100000">
        <dgm:presLayoutVars>
          <dgm:chMax val="1"/>
          <dgm:chPref val="1"/>
        </dgm:presLayoutVars>
      </dgm:prSet>
      <dgm:spPr/>
    </dgm:pt>
  </dgm:ptLst>
  <dgm:cxnLst>
    <dgm:cxn modelId="{B75DB30D-5D71-4F2F-96C1-239CB52A0E23}" type="presOf" srcId="{57EBC026-54E1-4CAA-B49E-E8E3B595D11C}" destId="{8416DE1C-3DD8-4923-8FB1-363BD5938C48}" srcOrd="0" destOrd="0" presId="urn:microsoft.com/office/officeart/2018/5/layout/IconLeafLabelList#2"/>
    <dgm:cxn modelId="{26A93C0E-6C8D-461C-B6BD-27EBF7389CF8}" srcId="{EE6E9FD0-E143-40B9-97CC-2D3AD67E8894}" destId="{57EBC026-54E1-4CAA-B49E-E8E3B595D11C}" srcOrd="0" destOrd="0" parTransId="{D5AE5B0E-7CEB-4F2F-8D1E-9BA2FE7E16A5}" sibTransId="{C777F3D4-E9B4-43ED-86C8-62018CD671D2}"/>
    <dgm:cxn modelId="{68F2543F-2668-4654-812C-2930C4C6EDB2}" type="presOf" srcId="{5C593FFE-50CC-47DB-BB34-C21F2F7A39B8}" destId="{2A5ED3F1-279A-4319-A31D-7CEE6191A36C}" srcOrd="0" destOrd="0" presId="urn:microsoft.com/office/officeart/2018/5/layout/IconLeafLabelList#2"/>
    <dgm:cxn modelId="{E090EF4E-0177-4656-90A7-D218A0AE0D6C}" type="presOf" srcId="{40A54479-635C-49B5-B605-B9BD7CDDAB20}" destId="{2C0AC904-7C92-45B3-AEDC-2C0629008AFC}" srcOrd="0" destOrd="0" presId="urn:microsoft.com/office/officeart/2018/5/layout/IconLeafLabelList#2"/>
    <dgm:cxn modelId="{53280F71-13AB-4A44-B6D3-865ABDB1D796}" type="presOf" srcId="{EE6E9FD0-E143-40B9-97CC-2D3AD67E8894}" destId="{B7259EBD-960C-4172-AA3C-7BA3F26E67FE}" srcOrd="0" destOrd="0" presId="urn:microsoft.com/office/officeart/2018/5/layout/IconLeafLabelList#2"/>
    <dgm:cxn modelId="{F2002FCB-3E68-4555-B02C-EC079B49B490}" srcId="{EE6E9FD0-E143-40B9-97CC-2D3AD67E8894}" destId="{5C593FFE-50CC-47DB-BB34-C21F2F7A39B8}" srcOrd="1" destOrd="0" parTransId="{D4C412C5-6B60-47AE-9842-85C04BEE2912}" sibTransId="{F4DAAA27-0303-4DB9-B948-DD5E99B6B0C8}"/>
    <dgm:cxn modelId="{3453A7D2-802F-47DE-A773-A004A277D6B7}" srcId="{EE6E9FD0-E143-40B9-97CC-2D3AD67E8894}" destId="{40A54479-635C-49B5-B605-B9BD7CDDAB20}" srcOrd="2" destOrd="0" parTransId="{58951B1B-E0D8-423F-B616-005476A2E3A1}" sibTransId="{EFB5C8D7-130F-420E-A1EF-05C2CB2E0E9A}"/>
    <dgm:cxn modelId="{E41A7CF5-F62C-485C-B51F-9ABC0486690F}" type="presParOf" srcId="{B7259EBD-960C-4172-AA3C-7BA3F26E67FE}" destId="{3200BBF7-BD12-49C5-BE02-B25BA8435F26}" srcOrd="0" destOrd="0" presId="urn:microsoft.com/office/officeart/2018/5/layout/IconLeafLabelList#2"/>
    <dgm:cxn modelId="{B8A7886A-C018-4A0B-98F8-88F95973D213}" type="presParOf" srcId="{3200BBF7-BD12-49C5-BE02-B25BA8435F26}" destId="{EE2C27A5-152B-43A1-98EB-025E7BECAFA7}" srcOrd="0" destOrd="0" presId="urn:microsoft.com/office/officeart/2018/5/layout/IconLeafLabelList#2"/>
    <dgm:cxn modelId="{CE4B78CC-C40B-47B2-920A-907AAF30BB2A}" type="presParOf" srcId="{3200BBF7-BD12-49C5-BE02-B25BA8435F26}" destId="{2220333E-7063-4758-B96A-4254FAFFB67E}" srcOrd="1" destOrd="0" presId="urn:microsoft.com/office/officeart/2018/5/layout/IconLeafLabelList#2"/>
    <dgm:cxn modelId="{7DB1832A-78EA-4B59-9069-A45E96C6D8D0}" type="presParOf" srcId="{3200BBF7-BD12-49C5-BE02-B25BA8435F26}" destId="{E640D6DC-76A9-4AF0-B781-EBAA5964F731}" srcOrd="2" destOrd="0" presId="urn:microsoft.com/office/officeart/2018/5/layout/IconLeafLabelList#2"/>
    <dgm:cxn modelId="{169B23B8-9C25-406E-94D1-E5571410B7E3}" type="presParOf" srcId="{3200BBF7-BD12-49C5-BE02-B25BA8435F26}" destId="{8416DE1C-3DD8-4923-8FB1-363BD5938C48}" srcOrd="3" destOrd="0" presId="urn:microsoft.com/office/officeart/2018/5/layout/IconLeafLabelList#2"/>
    <dgm:cxn modelId="{B4B33727-8388-4166-92AB-15F92AB69B9C}" type="presParOf" srcId="{B7259EBD-960C-4172-AA3C-7BA3F26E67FE}" destId="{43C91F45-B33C-48E4-8B2E-8B4D929E91FA}" srcOrd="1" destOrd="0" presId="urn:microsoft.com/office/officeart/2018/5/layout/IconLeafLabelList#2"/>
    <dgm:cxn modelId="{73077823-2A6C-4C08-9B89-CA6088034AA9}" type="presParOf" srcId="{B7259EBD-960C-4172-AA3C-7BA3F26E67FE}" destId="{071F73DF-0B51-4340-BD3D-3E5426147BE5}" srcOrd="2" destOrd="0" presId="urn:microsoft.com/office/officeart/2018/5/layout/IconLeafLabelList#2"/>
    <dgm:cxn modelId="{F928534B-644C-4177-AE1D-7749D1D68C34}" type="presParOf" srcId="{071F73DF-0B51-4340-BD3D-3E5426147BE5}" destId="{D5717C94-D0D4-4C4B-9486-911DEBF0A8A6}" srcOrd="0" destOrd="0" presId="urn:microsoft.com/office/officeart/2018/5/layout/IconLeafLabelList#2"/>
    <dgm:cxn modelId="{1A68651A-74A5-4E1E-A3BD-C6B3262D9668}" type="presParOf" srcId="{071F73DF-0B51-4340-BD3D-3E5426147BE5}" destId="{342B7F85-67CB-434B-9E17-38D8F119A68A}" srcOrd="1" destOrd="0" presId="urn:microsoft.com/office/officeart/2018/5/layout/IconLeafLabelList#2"/>
    <dgm:cxn modelId="{3D5AC9DC-DC83-4CC5-9056-A9851DE85E19}" type="presParOf" srcId="{071F73DF-0B51-4340-BD3D-3E5426147BE5}" destId="{8D37E072-4555-44C2-9B37-761DC91366E7}" srcOrd="2" destOrd="0" presId="urn:microsoft.com/office/officeart/2018/5/layout/IconLeafLabelList#2"/>
    <dgm:cxn modelId="{4BEE408D-720A-416E-8267-DE747171123A}" type="presParOf" srcId="{071F73DF-0B51-4340-BD3D-3E5426147BE5}" destId="{2A5ED3F1-279A-4319-A31D-7CEE6191A36C}" srcOrd="3" destOrd="0" presId="urn:microsoft.com/office/officeart/2018/5/layout/IconLeafLabelList#2"/>
    <dgm:cxn modelId="{4247273B-FA5C-448C-913C-595536E56DB6}" type="presParOf" srcId="{B7259EBD-960C-4172-AA3C-7BA3F26E67FE}" destId="{0696DDF8-ED60-41CB-A32A-864D1F2B1FA0}" srcOrd="3" destOrd="0" presId="urn:microsoft.com/office/officeart/2018/5/layout/IconLeafLabelList#2"/>
    <dgm:cxn modelId="{78AA509C-FB4D-4691-AC04-FE8C7EE3EBCA}" type="presParOf" srcId="{B7259EBD-960C-4172-AA3C-7BA3F26E67FE}" destId="{854EDDB1-9817-4F96-8AC7-D9CFF6CF6B53}" srcOrd="4" destOrd="0" presId="urn:microsoft.com/office/officeart/2018/5/layout/IconLeafLabelList#2"/>
    <dgm:cxn modelId="{56DC9E97-9E30-427A-B700-22FA37F703EE}" type="presParOf" srcId="{854EDDB1-9817-4F96-8AC7-D9CFF6CF6B53}" destId="{153FAFCC-10BD-4C0E-872C-7CFF2C74BEA0}" srcOrd="0" destOrd="0" presId="urn:microsoft.com/office/officeart/2018/5/layout/IconLeafLabelList#2"/>
    <dgm:cxn modelId="{CA7062CB-0E5E-4D0A-ABA8-5F95390DA430}" type="presParOf" srcId="{854EDDB1-9817-4F96-8AC7-D9CFF6CF6B53}" destId="{AC658590-6329-4837-A3C6-1380049F5724}" srcOrd="1" destOrd="0" presId="urn:microsoft.com/office/officeart/2018/5/layout/IconLeafLabelList#2"/>
    <dgm:cxn modelId="{9E3649F7-E2A3-4F79-93B3-F276FE58A457}" type="presParOf" srcId="{854EDDB1-9817-4F96-8AC7-D9CFF6CF6B53}" destId="{B5A19F7C-CDC2-404A-9BC8-38C0F9BF5515}" srcOrd="2" destOrd="0" presId="urn:microsoft.com/office/officeart/2018/5/layout/IconLeafLabelList#2"/>
    <dgm:cxn modelId="{FDAB8427-B14C-41D7-A55A-4D3ABADB3BA1}" type="presParOf" srcId="{854EDDB1-9817-4F96-8AC7-D9CFF6CF6B53}" destId="{2C0AC904-7C92-45B3-AEDC-2C0629008AFC}" srcOrd="3" destOrd="0" presId="urn:microsoft.com/office/officeart/2018/5/layout/IconLeafLabel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DB78-804C-4209-B317-DB6D3752ABF1}">
      <dsp:nvSpPr>
        <dsp:cNvPr id="0" name=""/>
        <dsp:cNvSpPr/>
      </dsp:nvSpPr>
      <dsp:spPr>
        <a:xfrm>
          <a:off x="1559" y="479943"/>
          <a:ext cx="4340900" cy="27443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3E852-E21F-47E7-9D07-EF2E9F45BCDD}">
      <dsp:nvSpPr>
        <dsp:cNvPr id="0" name=""/>
        <dsp:cNvSpPr/>
      </dsp:nvSpPr>
      <dsp:spPr>
        <a:xfrm>
          <a:off x="494469" y="948208"/>
          <a:ext cx="4340900" cy="27443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Personcentrering</a:t>
          </a:r>
        </a:p>
      </dsp:txBody>
      <dsp:txXfrm>
        <a:off x="574847" y="1028586"/>
        <a:ext cx="4180144" cy="2583546"/>
      </dsp:txXfrm>
    </dsp:sp>
    <dsp:sp modelId="{90D5F35D-8D7C-4989-9B46-FD11BCA6E4F4}">
      <dsp:nvSpPr>
        <dsp:cNvPr id="0" name=""/>
        <dsp:cNvSpPr/>
      </dsp:nvSpPr>
      <dsp:spPr>
        <a:xfrm>
          <a:off x="5328279" y="479943"/>
          <a:ext cx="4436189" cy="2816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237DF-0124-45D6-8C7C-8DD42775C90B}">
      <dsp:nvSpPr>
        <dsp:cNvPr id="0" name=""/>
        <dsp:cNvSpPr/>
      </dsp:nvSpPr>
      <dsp:spPr>
        <a:xfrm>
          <a:off x="5821189" y="948208"/>
          <a:ext cx="4436189" cy="28169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Hälsofrämjande och förebyggande</a:t>
          </a:r>
        </a:p>
      </dsp:txBody>
      <dsp:txXfrm>
        <a:off x="5903696" y="1030715"/>
        <a:ext cx="4271175" cy="2651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C27A5-152B-43A1-98EB-025E7BECAFA7}">
      <dsp:nvSpPr>
        <dsp:cNvPr id="0" name=""/>
        <dsp:cNvSpPr/>
      </dsp:nvSpPr>
      <dsp:spPr>
        <a:xfrm>
          <a:off x="640967" y="854460"/>
          <a:ext cx="1887187" cy="188718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0333E-7063-4758-B96A-4254FAFFB67E}">
      <dsp:nvSpPr>
        <dsp:cNvPr id="0" name=""/>
        <dsp:cNvSpPr/>
      </dsp:nvSpPr>
      <dsp:spPr>
        <a:xfrm>
          <a:off x="1043155" y="125664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6DE1C-3DD8-4923-8FB1-363BD5938C48}">
      <dsp:nvSpPr>
        <dsp:cNvPr id="0" name=""/>
        <dsp:cNvSpPr/>
      </dsp:nvSpPr>
      <dsp:spPr>
        <a:xfrm>
          <a:off x="37686" y="332946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kern="1200"/>
        </a:p>
      </dsp:txBody>
      <dsp:txXfrm>
        <a:off x="37686" y="3329461"/>
        <a:ext cx="3093750" cy="720000"/>
      </dsp:txXfrm>
    </dsp:sp>
    <dsp:sp modelId="{D5717C94-D0D4-4C4B-9486-911DEBF0A8A6}">
      <dsp:nvSpPr>
        <dsp:cNvPr id="0" name=""/>
        <dsp:cNvSpPr/>
      </dsp:nvSpPr>
      <dsp:spPr>
        <a:xfrm>
          <a:off x="4276123" y="854460"/>
          <a:ext cx="1887187" cy="188718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B7F85-67CB-434B-9E17-38D8F119A68A}">
      <dsp:nvSpPr>
        <dsp:cNvPr id="0" name=""/>
        <dsp:cNvSpPr/>
      </dsp:nvSpPr>
      <dsp:spPr>
        <a:xfrm>
          <a:off x="4678311" y="125664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ED3F1-279A-4319-A31D-7CEE6191A36C}">
      <dsp:nvSpPr>
        <dsp:cNvPr id="0" name=""/>
        <dsp:cNvSpPr/>
      </dsp:nvSpPr>
      <dsp:spPr>
        <a:xfrm>
          <a:off x="3745112" y="418392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kern="1200"/>
        </a:p>
      </dsp:txBody>
      <dsp:txXfrm>
        <a:off x="3745112" y="4183922"/>
        <a:ext cx="3093750" cy="720000"/>
      </dsp:txXfrm>
    </dsp:sp>
    <dsp:sp modelId="{153FAFCC-10BD-4C0E-872C-7CFF2C74BEA0}">
      <dsp:nvSpPr>
        <dsp:cNvPr id="0" name=""/>
        <dsp:cNvSpPr/>
      </dsp:nvSpPr>
      <dsp:spPr>
        <a:xfrm>
          <a:off x="7911280" y="854460"/>
          <a:ext cx="1887187" cy="1887187"/>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58590-6329-4837-A3C6-1380049F5724}">
      <dsp:nvSpPr>
        <dsp:cNvPr id="0" name=""/>
        <dsp:cNvSpPr/>
      </dsp:nvSpPr>
      <dsp:spPr>
        <a:xfrm>
          <a:off x="8313467" y="125664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0AC904-7C92-45B3-AEDC-2C0629008AFC}">
      <dsp:nvSpPr>
        <dsp:cNvPr id="0" name=""/>
        <dsp:cNvSpPr/>
      </dsp:nvSpPr>
      <dsp:spPr>
        <a:xfrm>
          <a:off x="7262830" y="418392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kern="1200"/>
        </a:p>
      </dsp:txBody>
      <dsp:txXfrm>
        <a:off x="7262830" y="418392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2">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9D87B-B5FC-436A-B375-09BC3597837A}" type="datetimeFigureOut">
              <a:rPr lang="sv-SE" smtClean="0"/>
              <a:t>2023-02-28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8DAC6-6BFF-4C04-BE07-4E1D4B653556}" type="slidenum">
              <a:rPr lang="sv-SE" smtClean="0"/>
              <a:t>‹#›</a:t>
            </a:fld>
            <a:endParaRPr lang="sv-SE"/>
          </a:p>
        </p:txBody>
      </p:sp>
    </p:spTree>
    <p:extLst>
      <p:ext uri="{BB962C8B-B14F-4D97-AF65-F5344CB8AC3E}">
        <p14:creationId xmlns:p14="http://schemas.microsoft.com/office/powerpoint/2010/main" val="137197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ou.sormland.se/projekt/nara-vard/informationsmateria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ou.sormland.se/projekt/nara-var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a:p>
          <a:p>
            <a:endParaRPr lang="sv-SE"/>
          </a:p>
        </p:txBody>
      </p:sp>
      <p:sp>
        <p:nvSpPr>
          <p:cNvPr id="4" name="Platshållare för bildnummer 3"/>
          <p:cNvSpPr>
            <a:spLocks noGrp="1"/>
          </p:cNvSpPr>
          <p:nvPr>
            <p:ph type="sldNum" sz="quarter" idx="5"/>
          </p:nvPr>
        </p:nvSpPr>
        <p:spPr/>
        <p:txBody>
          <a:bodyPr/>
          <a:lstStyle/>
          <a:p>
            <a:fld id="{D388DAC6-6BFF-4C04-BE07-4E1D4B653556}" type="slidenum">
              <a:rPr lang="sv-SE" smtClean="0"/>
              <a:t>2</a:t>
            </a:fld>
            <a:endParaRPr lang="sv-SE"/>
          </a:p>
        </p:txBody>
      </p:sp>
    </p:spTree>
    <p:extLst>
      <p:ext uri="{BB962C8B-B14F-4D97-AF65-F5344CB8AC3E}">
        <p14:creationId xmlns:p14="http://schemas.microsoft.com/office/powerpoint/2010/main" val="353176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1">
                <a:solidFill>
                  <a:srgbClr val="000000"/>
                </a:solidFill>
                <a:effectLst/>
                <a:latin typeface="Roboto-web"/>
              </a:rPr>
              <a:t>Exempel på vad den nära vården kan innebära utifrån individens perspektiv:</a:t>
            </a:r>
          </a:p>
          <a:p>
            <a:pPr algn="l"/>
            <a:endParaRPr lang="sv-SE" b="0" i="0">
              <a:solidFill>
                <a:srgbClr val="000000"/>
              </a:solidFill>
              <a:effectLst/>
              <a:latin typeface="Roboto-web"/>
            </a:endParaRPr>
          </a:p>
          <a:p>
            <a:pPr algn="l"/>
            <a:r>
              <a:rPr lang="sv-SE" b="0" i="0">
                <a:solidFill>
                  <a:srgbClr val="000000"/>
                </a:solidFill>
                <a:effectLst/>
                <a:latin typeface="Roboto-web"/>
              </a:rPr>
              <a:t>Individ med kroniska sjukdomar – Kan själv utföra vissa ordinationer, rapporterar in data till vården digitalt, kontroller i hemmet vid behov, tydlig plan vart man ska vända sig vid försämring.</a:t>
            </a:r>
          </a:p>
          <a:p>
            <a:pPr algn="l"/>
            <a:endParaRPr lang="sv-SE" b="0" i="0">
              <a:solidFill>
                <a:srgbClr val="000000"/>
              </a:solidFill>
              <a:effectLst/>
              <a:latin typeface="Roboto-web"/>
            </a:endParaRPr>
          </a:p>
          <a:p>
            <a:pPr algn="l"/>
            <a:r>
              <a:rPr lang="sv-SE" b="0" i="0">
                <a:solidFill>
                  <a:srgbClr val="000000"/>
                </a:solidFill>
                <a:effectLst/>
                <a:latin typeface="Roboto-web"/>
              </a:rPr>
              <a:t>Individ med lindriga symtom – Digital rådgivning, egenvård</a:t>
            </a:r>
          </a:p>
          <a:p>
            <a:pPr algn="l"/>
            <a:endParaRPr lang="sv-SE" b="0" i="0">
              <a:solidFill>
                <a:srgbClr val="000000"/>
              </a:solidFill>
              <a:effectLst/>
              <a:latin typeface="Roboto-web"/>
            </a:endParaRPr>
          </a:p>
          <a:p>
            <a:pPr algn="l"/>
            <a:r>
              <a:rPr lang="sv-SE" b="0" i="0">
                <a:solidFill>
                  <a:srgbClr val="000000"/>
                </a:solidFill>
                <a:effectLst/>
                <a:latin typeface="Roboto-web"/>
              </a:rPr>
              <a:t>Individ med hemtjänst och hemsjukvård – Får digitala hembesök, har läkemedelsrobot, tydlig plan vart man ska vända sig vid försämring</a:t>
            </a:r>
          </a:p>
          <a:p>
            <a:pPr algn="l"/>
            <a:endParaRPr lang="sv-SE" b="0" i="0">
              <a:solidFill>
                <a:srgbClr val="000000"/>
              </a:solidFill>
              <a:effectLst/>
              <a:latin typeface="Roboto-web"/>
            </a:endParaRPr>
          </a:p>
          <a:p>
            <a:pPr algn="l"/>
            <a:r>
              <a:rPr lang="sv-SE" b="0" i="0">
                <a:solidFill>
                  <a:srgbClr val="000000"/>
                </a:solidFill>
                <a:effectLst/>
                <a:latin typeface="Roboto-web"/>
              </a:rPr>
              <a:t>Närstående – Får komma till tals och bidra för att kunna stödja på bästa sätt (under förutsättning att vårdtagaren gett sitt medgivande). Räknas som en resurs i teamet.</a:t>
            </a:r>
          </a:p>
          <a:p>
            <a:br>
              <a:rPr lang="sv-SE"/>
            </a:br>
            <a:r>
              <a:rPr lang="sv-SE"/>
              <a:t>Individer i samhället – Fritidsföreningar samarbetar med vården och omsorgen för att tillgängliggöra hälsofrämjande aktiviteter för invånarna. </a:t>
            </a:r>
          </a:p>
          <a:p>
            <a:endParaRPr lang="sv-SE"/>
          </a:p>
          <a:p>
            <a:r>
              <a:rPr lang="sv-SE"/>
              <a:t>Hälsofrämjande och förebyggande (proaktiva)  insatser – </a:t>
            </a:r>
            <a:r>
              <a:rPr lang="sv-SE" err="1"/>
              <a:t>Appar</a:t>
            </a:r>
            <a:r>
              <a:rPr lang="sv-SE"/>
              <a:t> och digitala utbildningar gör att individen kan vara mer aktiv där den befinner sig och öka självständigheten. Individen kan ta ansvar för sin egen hälsa och tillsammans med vården använda ”egendata” (t ex steg, sömnregistrering, blodtryck). </a:t>
            </a:r>
          </a:p>
        </p:txBody>
      </p:sp>
      <p:sp>
        <p:nvSpPr>
          <p:cNvPr id="4" name="Platshållare för bildnummer 3"/>
          <p:cNvSpPr>
            <a:spLocks noGrp="1"/>
          </p:cNvSpPr>
          <p:nvPr>
            <p:ph type="sldNum" sz="quarter" idx="5"/>
          </p:nvPr>
        </p:nvSpPr>
        <p:spPr/>
        <p:txBody>
          <a:bodyPr/>
          <a:lstStyle/>
          <a:p>
            <a:fld id="{D388DAC6-6BFF-4C04-BE07-4E1D4B653556}" type="slidenum">
              <a:rPr lang="sv-SE" smtClean="0"/>
              <a:t>11</a:t>
            </a:fld>
            <a:endParaRPr lang="sv-SE"/>
          </a:p>
        </p:txBody>
      </p:sp>
    </p:spTree>
    <p:extLst>
      <p:ext uri="{BB962C8B-B14F-4D97-AF65-F5344CB8AC3E}">
        <p14:creationId xmlns:p14="http://schemas.microsoft.com/office/powerpoint/2010/main" val="14068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Exempel på vad nära vård kan innebära för medarbetaren:</a:t>
            </a:r>
          </a:p>
          <a:p>
            <a:endParaRPr lang="sv-SE"/>
          </a:p>
          <a:p>
            <a:r>
              <a:rPr lang="sv-SE"/>
              <a:t>Samordningssköterska – Delar enkelt information digitalt med patienten och andra vårdgivare vilket underlättar samordningen, kan t ex synliggöra en SIP för patienten via 1177</a:t>
            </a:r>
            <a:endParaRPr lang="sv-SE">
              <a:cs typeface="Calibri"/>
            </a:endParaRPr>
          </a:p>
          <a:p>
            <a:pPr marL="0" indent="0">
              <a:buFont typeface="Arial" panose="020B0604020202020204" pitchFamily="34" charset="0"/>
              <a:buNone/>
            </a:pPr>
            <a:endParaRPr lang="sv-SE"/>
          </a:p>
          <a:p>
            <a:r>
              <a:rPr lang="sv-SE"/>
              <a:t>Hemtjänstpersonal – Har förutsättningar att låta individen göra det denne kan själv, finns som stöd vid behov. Har digitala hjälpmedel (t ex digitala lås, läsplattor som underlättar dokumentation och kommunikation). En viktig del i teamet runt patienten och har bra kontaktvägar till vården under dygnets alla timmar.</a:t>
            </a:r>
            <a:endParaRPr lang="sv-SE">
              <a:cs typeface="Calibri"/>
            </a:endParaRPr>
          </a:p>
          <a:p>
            <a:endParaRPr lang="sv-SE"/>
          </a:p>
          <a:p>
            <a:r>
              <a:rPr lang="sv-SE"/>
              <a:t>Personal på särskilt boende – Tränar tillsammans med de boende t ex med hjälp av digitala plattformar för att främja hälsa.</a:t>
            </a:r>
            <a:endParaRPr lang="sv-SE">
              <a:cs typeface="Calibri"/>
            </a:endParaRPr>
          </a:p>
          <a:p>
            <a:endParaRPr lang="sv-SE"/>
          </a:p>
          <a:p>
            <a:r>
              <a:rPr lang="sv-SE"/>
              <a:t>Läkare på akuten – Tar personlig kontakt med patients fasta läkare på vårdcentralen för diskussion om vidare planering</a:t>
            </a:r>
            <a:endParaRPr lang="sv-SE">
              <a:cs typeface="Calibri"/>
            </a:endParaRPr>
          </a:p>
          <a:p>
            <a:endParaRPr lang="sv-SE"/>
          </a:p>
          <a:p>
            <a:r>
              <a:rPr lang="sv-SE"/>
              <a:t>Läkare på vårdcentral – Arbetare flexibelt med patienter med återkommande behov ( tex egen inrapportering av status och data från patienten, digitalt besök,)</a:t>
            </a:r>
            <a:endParaRPr lang="sv-SE">
              <a:cs typeface="Calibri"/>
            </a:endParaRPr>
          </a:p>
          <a:p>
            <a:endParaRPr lang="sv-SE"/>
          </a:p>
          <a:p>
            <a:r>
              <a:rPr lang="sv-SE"/>
              <a:t>Kommunssköterska – Jobbar i team med patienten och de som är involverade i vården av denne</a:t>
            </a:r>
          </a:p>
          <a:p>
            <a:endParaRPr lang="sv-SE">
              <a:cs typeface="Calibri"/>
            </a:endParaRPr>
          </a:p>
          <a:p>
            <a:r>
              <a:rPr lang="sv-SE">
                <a:cs typeface="Calibri"/>
              </a:rPr>
              <a:t>En sjuksköterska på vårdcentral – Har som sin huvudsakliga uppgift att jobba med livsstilsfrågor</a:t>
            </a:r>
          </a:p>
          <a:p>
            <a:endParaRPr lang="sv-SE">
              <a:cs typeface="Calibri"/>
            </a:endParaRPr>
          </a:p>
          <a:p>
            <a:r>
              <a:rPr lang="sv-SE">
                <a:cs typeface="Calibri"/>
              </a:rPr>
              <a:t>Fysioterapeut – Har ett nära samarbete med flera fritidsföreringar för att underlätta för patienten att komma ut i träning i samhället</a:t>
            </a:r>
          </a:p>
          <a:p>
            <a:endParaRPr lang="sv-SE"/>
          </a:p>
          <a:p>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D388DAC6-6BFF-4C04-BE07-4E1D4B653556}" type="slidenum">
              <a:rPr lang="sv-SE" smtClean="0"/>
              <a:t>12</a:t>
            </a:fld>
            <a:endParaRPr lang="sv-SE"/>
          </a:p>
        </p:txBody>
      </p:sp>
    </p:spTree>
    <p:extLst>
      <p:ext uri="{BB962C8B-B14F-4D97-AF65-F5344CB8AC3E}">
        <p14:creationId xmlns:p14="http://schemas.microsoft.com/office/powerpoint/2010/main" val="76852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a:t>Exempel på vad nära vård  kan innebära för organisationen:</a:t>
            </a:r>
          </a:p>
          <a:p>
            <a:endParaRPr lang="sv-SE" i="1"/>
          </a:p>
          <a:p>
            <a:r>
              <a:rPr lang="sv-SE" i="1"/>
              <a:t>C</a:t>
            </a:r>
            <a:r>
              <a:rPr lang="sv-SE"/>
              <a:t>hef – Uppmuntra till delaktighet i vården och omsorgen och utvecklingen av den.  Våga ge av sina resurser med individens behov i fokus. Vara tillåtande.</a:t>
            </a:r>
          </a:p>
          <a:p>
            <a:r>
              <a:rPr lang="sv-SE"/>
              <a:t>Låta medarbetare ta steg över gränser och skapa förutsättningar för team över huvudmannagränser.  Efterfråga resultat, följa upp och ge feedback</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Politiker och högsta ledning – Våga ta beslut. Ge förutsättningar för långsiktiga förändringsarbeten och fokus på det förebyggande och hälsofrämjande arbetet.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Efterfråga resultat, följa upp och ge feedback. Skapar förutsättningar för gemensamma satsningar t ex gemensamt verksamhetssystem</a:t>
            </a:r>
          </a:p>
          <a:p>
            <a:endParaRPr lang="sv-SE"/>
          </a:p>
        </p:txBody>
      </p:sp>
      <p:sp>
        <p:nvSpPr>
          <p:cNvPr id="4" name="Platshållare för bildnummer 3"/>
          <p:cNvSpPr>
            <a:spLocks noGrp="1"/>
          </p:cNvSpPr>
          <p:nvPr>
            <p:ph type="sldNum" sz="quarter" idx="5"/>
          </p:nvPr>
        </p:nvSpPr>
        <p:spPr/>
        <p:txBody>
          <a:bodyPr/>
          <a:lstStyle/>
          <a:p>
            <a:fld id="{D388DAC6-6BFF-4C04-BE07-4E1D4B653556}" type="slidenum">
              <a:rPr lang="sv-SE" smtClean="0"/>
              <a:t>13</a:t>
            </a:fld>
            <a:endParaRPr lang="sv-SE"/>
          </a:p>
        </p:txBody>
      </p:sp>
    </p:spTree>
    <p:extLst>
      <p:ext uri="{BB962C8B-B14F-4D97-AF65-F5344CB8AC3E}">
        <p14:creationId xmlns:p14="http://schemas.microsoft.com/office/powerpoint/2010/main" val="181359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Förutsättningar och framgångsfaktorer – Vad behöver vi hela tiden ha med oss och fokusera på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8DAC6-6BFF-4C04-BE07-4E1D4B653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5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sv-SE" b="1" dirty="0">
                <a:solidFill>
                  <a:srgbClr val="000000"/>
                </a:solidFill>
                <a:latin typeface="Calibri"/>
                <a:cs typeface="Calibri"/>
              </a:rPr>
              <a:t>Bilden innehåller animeringar, klicka fram för varje punkt</a:t>
            </a:r>
          </a:p>
          <a:p>
            <a:pPr algn="just">
              <a:lnSpc>
                <a:spcPct val="107000"/>
              </a:lnSpc>
              <a:spcAft>
                <a:spcPts val="800"/>
              </a:spcAft>
            </a:pPr>
            <a:endParaRPr lang="sv-SE" sz="12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sv-SE" sz="1200" b="0" dirty="0">
                <a:effectLst/>
                <a:latin typeface="Calibri" panose="020F0502020204030204" pitchFamily="34" charset="0"/>
                <a:ea typeface="Calibri" panose="020F0502020204030204" pitchFamily="34" charset="0"/>
                <a:cs typeface="Arial" panose="020B0604020202020204" pitchFamily="34" charset="0"/>
              </a:rPr>
              <a:t>För att kunna nå målet är det flera saker vi behöver arbeta aktivt med och ha i fokus:</a:t>
            </a:r>
          </a:p>
          <a:p>
            <a:pPr algn="just">
              <a:lnSpc>
                <a:spcPct val="107000"/>
              </a:lnSpc>
              <a:spcAft>
                <a:spcPts val="800"/>
              </a:spcAft>
            </a:pPr>
            <a:endParaRPr lang="sv-SE" sz="12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Individens fokus</a:t>
            </a:r>
            <a:r>
              <a:rPr lang="sv-SE" sz="1200" dirty="0">
                <a:effectLst/>
                <a:latin typeface="Calibri" panose="020F0502020204030204" pitchFamily="34" charset="0"/>
                <a:ea typeface="Calibri" panose="020F0502020204030204" pitchFamily="34" charset="0"/>
                <a:cs typeface="Arial" panose="020B0604020202020204" pitchFamily="34" charset="0"/>
              </a:rPr>
              <a:t> – Framtidens hälsovård, sjukvård och omsorg handlar om att hitta former för att anpassa vård och omsorg efter individens</a:t>
            </a:r>
            <a:r>
              <a:rPr lang="sv-SE"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sv-SE" sz="1200" dirty="0">
                <a:effectLst/>
                <a:latin typeface="Calibri" panose="020F0502020204030204" pitchFamily="34" charset="0"/>
                <a:ea typeface="Calibri" panose="020F0502020204030204" pitchFamily="34" charset="0"/>
                <a:cs typeface="Arial" panose="020B0604020202020204" pitchFamily="34" charset="0"/>
              </a:rPr>
              <a:t>behov. </a:t>
            </a:r>
            <a:r>
              <a:rPr lang="sv-SE" sz="1200" i="1" dirty="0">
                <a:effectLst/>
                <a:latin typeface="Calibri" panose="020F0502020204030204" pitchFamily="34" charset="0"/>
                <a:ea typeface="Calibri" panose="020F0502020204030204" pitchFamily="34" charset="0"/>
                <a:cs typeface="Arial" panose="020B0604020202020204" pitchFamily="34" charset="0"/>
              </a:rPr>
              <a:t>”Inga beslut om mig, utan mig</a:t>
            </a:r>
            <a:r>
              <a:rPr lang="sv-SE" sz="1200" dirty="0">
                <a:effectLst/>
                <a:latin typeface="Calibri" panose="020F0502020204030204" pitchFamily="34" charset="0"/>
                <a:ea typeface="Calibri" panose="020F0502020204030204" pitchFamily="34" charset="0"/>
                <a:cs typeface="Arial" panose="020B0604020202020204" pitchFamily="34" charset="0"/>
              </a:rPr>
              <a:t>” ska genomsyra arbetet. Det är individens samlade behov som ska vara vägledande för vårdens och omsorgens utformning. Individmedverkan ska vara självklar i alla utvecklingsarbeten. Överenskommelser mellan vårdgivare och vårdtagare ska finnas tydligt dokumenterade och vara tillgängliga för individen och vårdgivare (till exempel Patientkontrakt och Samordnad individuell plan, SIP).</a:t>
            </a: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Samsyn</a:t>
            </a:r>
            <a:r>
              <a:rPr lang="sv-SE" sz="1200" dirty="0">
                <a:effectLst/>
                <a:latin typeface="Calibri" panose="020F0502020204030204" pitchFamily="34" charset="0"/>
                <a:ea typeface="Calibri" panose="020F0502020204030204" pitchFamily="34" charset="0"/>
                <a:cs typeface="Arial" panose="020B0604020202020204" pitchFamily="34" charset="0"/>
              </a:rPr>
              <a:t> – För att arbetet med omställningen ska lyckas behöver vi vara överens om vad vi ska göra. Vi behöver utgå från målbilden i all planering, styrning och uppföljning.</a:t>
            </a: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Tydlighet i ledarskapet</a:t>
            </a:r>
            <a:r>
              <a:rPr lang="sv-SE" sz="1200" dirty="0">
                <a:effectLst/>
                <a:latin typeface="Calibri" panose="020F0502020204030204" pitchFamily="34" charset="0"/>
                <a:ea typeface="Calibri" panose="020F0502020204030204" pitchFamily="34" charset="0"/>
                <a:cs typeface="Arial" panose="020B0604020202020204" pitchFamily="34" charset="0"/>
              </a:rPr>
              <a:t> – Att i ledarskapet utgå från målbilden, att skapa förutsättningar för utveckling och att följa upp resultat blir viktigt. Medarbetarna behöver få förutsättningar att utveckla verksamheten.</a:t>
            </a: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Samverkan</a:t>
            </a:r>
            <a:r>
              <a:rPr lang="sv-SE" sz="1200" dirty="0">
                <a:effectLst/>
                <a:latin typeface="Calibri" panose="020F0502020204030204" pitchFamily="34" charset="0"/>
                <a:ea typeface="Calibri" panose="020F0502020204030204" pitchFamily="34" charset="0"/>
                <a:cs typeface="Arial" panose="020B0604020202020204" pitchFamily="34" charset="0"/>
              </a:rPr>
              <a:t> – Samverkan behövs både internt och externt, över vårdgivargränser och med övriga samhället för att uppnå målen.</a:t>
            </a: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Tillit till varandra</a:t>
            </a:r>
            <a:r>
              <a:rPr lang="sv-SE" sz="1200" dirty="0">
                <a:effectLst/>
                <a:latin typeface="Calibri" panose="020F0502020204030204" pitchFamily="34" charset="0"/>
                <a:ea typeface="Calibri" panose="020F0502020204030204" pitchFamily="34" charset="0"/>
                <a:cs typeface="Arial" panose="020B0604020202020204" pitchFamily="34" charset="0"/>
              </a:rPr>
              <a:t> – Tillit är en förutsättning för goda relationer och god samverkan. </a:t>
            </a:r>
          </a:p>
          <a:p>
            <a:pPr algn="just">
              <a:lnSpc>
                <a:spcPct val="107000"/>
              </a:lnSpc>
              <a:spcAft>
                <a:spcPts val="800"/>
              </a:spcAft>
            </a:pPr>
            <a:r>
              <a:rPr lang="sv-SE"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Kunskapsstyrning och verksamhetsutveckling</a:t>
            </a:r>
            <a:r>
              <a:rPr lang="sv-SE"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 Bästa tillgängliga kunskap ska finnas, tillämpas och omsättas i mötet mellan vården, omsorgen och individen. Det ska finnas stöd för att göra rätt och det ska finnas förutsättningar för uppföljning, förnyelse och lärande. </a:t>
            </a:r>
            <a:endParaRPr lang="sv-SE"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Kompetensförsörjning och förändrade yrkesroller</a:t>
            </a:r>
            <a:r>
              <a:rPr lang="sv-SE" sz="1200" dirty="0">
                <a:effectLst/>
                <a:latin typeface="Calibri" panose="020F0502020204030204" pitchFamily="34" charset="0"/>
                <a:ea typeface="Calibri" panose="020F0502020204030204" pitchFamily="34" charset="0"/>
                <a:cs typeface="Arial" panose="020B0604020202020204" pitchFamily="34" charset="0"/>
              </a:rPr>
              <a:t> – Kompetensförsörjningen är en av de allra största utmaningarna fram till år 2035. Det kräver ett målmedvetet arbete för att behålla de som redan arbetar i Region och kommuner samt att locka nya medarbetare till vård och omsorg. Traditionella yrkesroller måste utvecklas vad gäller ansvar och arbetsuppgifter så att kompetens används på rätt sätt. Medarbetarna måste i större utsträckning samarbeta i tvärprofessionella team över huvudmannagränser.</a:t>
            </a:r>
            <a:r>
              <a:rPr lang="sv-SE"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sv-SE" sz="1200" dirty="0">
                <a:effectLst/>
                <a:latin typeface="Calibri" panose="020F0502020204030204" pitchFamily="34" charset="0"/>
                <a:ea typeface="Calibri" panose="020F0502020204030204" pitchFamily="34" charset="0"/>
                <a:cs typeface="Arial" panose="020B0604020202020204" pitchFamily="34" charset="0"/>
              </a:rPr>
              <a:t>Nya yrkesgrupper behöver komplettera dagens professioner. Innehåll och utformning av framtida utbildningar och samarbete med utbildningsansvariga är därför av stor vikt. Alla medarbetare ska ha tillgång till bästa tillgängliga kunskap och behov av kunskap ska uppmärksammas och tillgodoses. </a:t>
            </a: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Utveckling av nya arbetssätt och tjänster</a:t>
            </a:r>
            <a:r>
              <a:rPr lang="sv-SE" sz="1200" dirty="0">
                <a:effectLst/>
                <a:latin typeface="Calibri" panose="020F0502020204030204" pitchFamily="34" charset="0"/>
                <a:ea typeface="Calibri" panose="020F0502020204030204" pitchFamily="34" charset="0"/>
                <a:cs typeface="Arial" panose="020B0604020202020204" pitchFamily="34" charset="0"/>
              </a:rPr>
              <a:t> - För att nå målen behöver arbetssätt utvecklas. Vården och omsorgen ska i stor utsträckning ske där individen lever sitt liv. Genom ett användar-drivet utvecklingsarbete ska nya tjänster utvecklas som bättre möter befolkningens behov och sätt att leva sina liv. Digitaliseringen möjliggör utveckling av kvalitet och effektivitet och underlättar för vårdens medarbetare. Med hjälp av e-hälsa ska individen vara i centrum, verksamheter få hjälp att utvecklas och vården och omsorgen bli jämlik, effektiv, tillgänglig och säker. Mellan Region Sörmland och länets kommuner ska samverkan kring verksamhetssystem, kommunikationssystem och digitala vårdtjänster finnas.</a:t>
            </a:r>
          </a:p>
          <a:p>
            <a:pPr algn="just">
              <a:lnSpc>
                <a:spcPct val="107000"/>
              </a:lnSpc>
              <a:spcAft>
                <a:spcPts val="800"/>
              </a:spcAft>
            </a:pPr>
            <a:r>
              <a:rPr lang="sv-SE" sz="1200" b="1" dirty="0">
                <a:effectLst/>
                <a:latin typeface="Calibri" panose="020F0502020204030204" pitchFamily="34" charset="0"/>
                <a:ea typeface="Calibri" panose="020F0502020204030204" pitchFamily="34" charset="0"/>
                <a:cs typeface="Arial" panose="020B0604020202020204" pitchFamily="34" charset="0"/>
              </a:rPr>
              <a:t>Från några till alla</a:t>
            </a:r>
            <a:r>
              <a:rPr lang="sv-SE" sz="1200" dirty="0">
                <a:effectLst/>
                <a:latin typeface="Calibri" panose="020F0502020204030204" pitchFamily="34" charset="0"/>
                <a:ea typeface="Calibri" panose="020F0502020204030204" pitchFamily="34" charset="0"/>
                <a:cs typeface="Arial" panose="020B0604020202020204" pitchFamily="34" charset="0"/>
              </a:rPr>
              <a:t> – Nya arbetssätt behöver testas i liten skala. Därefter ska det som fungerar bra växlas upp så det kan gälla för alla.</a:t>
            </a:r>
          </a:p>
          <a:p>
            <a:endParaRPr lang="sv-SE" dirty="0"/>
          </a:p>
        </p:txBody>
      </p:sp>
      <p:sp>
        <p:nvSpPr>
          <p:cNvPr id="4" name="Platshållare för bildnummer 3"/>
          <p:cNvSpPr>
            <a:spLocks noGrp="1"/>
          </p:cNvSpPr>
          <p:nvPr>
            <p:ph type="sldNum" sz="quarter" idx="5"/>
          </p:nvPr>
        </p:nvSpPr>
        <p:spPr/>
        <p:txBody>
          <a:bodyPr/>
          <a:lstStyle/>
          <a:p>
            <a:fld id="{D388DAC6-6BFF-4C04-BE07-4E1D4B653556}" type="slidenum">
              <a:rPr lang="sv-SE" smtClean="0"/>
              <a:t>15</a:t>
            </a:fld>
            <a:endParaRPr lang="sv-SE"/>
          </a:p>
        </p:txBody>
      </p:sp>
    </p:spTree>
    <p:extLst>
      <p:ext uri="{BB962C8B-B14F-4D97-AF65-F5344CB8AC3E}">
        <p14:creationId xmlns:p14="http://schemas.microsoft.com/office/powerpoint/2010/main" val="287538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När alla tar ansvar för sin del i förflyttningen mot våra mål kan vi få fart framåt.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handlar om allt från vad vi gör i det enskilda mötet med individen till de beslut som fattas, till ekonomiska och personella resurser.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behöver ”nära vård-säkra” vårt arbete, stämma av mot målbilden så vi vet att vi går i rätt riktning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Varje huvudman har sina utmaningar inom och mellan sina verksamheter och sedan har vi utmaningar tillsammans där vi satsar gemensamt både kommuner och region.</a:t>
            </a:r>
          </a:p>
          <a:p>
            <a:endParaRPr lang="sv-SE"/>
          </a:p>
        </p:txBody>
      </p:sp>
      <p:sp>
        <p:nvSpPr>
          <p:cNvPr id="4" name="Platshållare för bildnummer 3"/>
          <p:cNvSpPr>
            <a:spLocks noGrp="1"/>
          </p:cNvSpPr>
          <p:nvPr>
            <p:ph type="sldNum" sz="quarter" idx="5"/>
          </p:nvPr>
        </p:nvSpPr>
        <p:spPr/>
        <p:txBody>
          <a:bodyPr/>
          <a:lstStyle/>
          <a:p>
            <a:fld id="{D388DAC6-6BFF-4C04-BE07-4E1D4B653556}" type="slidenum">
              <a:rPr lang="sv-SE" smtClean="0"/>
              <a:t>16</a:t>
            </a:fld>
            <a:endParaRPr lang="sv-SE"/>
          </a:p>
        </p:txBody>
      </p:sp>
    </p:spTree>
    <p:extLst>
      <p:ext uri="{BB962C8B-B14F-4D97-AF65-F5344CB8AC3E}">
        <p14:creationId xmlns:p14="http://schemas.microsoft.com/office/powerpoint/2010/main" val="298965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ea typeface="Calibri" panose="020F0502020204030204" pitchFamily="34" charset="0"/>
                <a:cs typeface="Arial" panose="020B0604020202020204" pitchFamily="34" charset="0"/>
              </a:rPr>
              <a:t>Omställningen är ett långsiktigt arbete och målbilden sträcker sig till 2035. Vi kan inte göra allt samtidigt och därför har fokusområden att arbetas fram. De första fokuserar på arbetet som ska ske 2023 - 2027.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ea typeface="Calibri" panose="020F0502020204030204" pitchFamily="34" charset="0"/>
                <a:cs typeface="Arial" panose="020B0604020202020204" pitchFamily="34" charset="0"/>
              </a:rPr>
              <a:t>Dessa 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effectLst/>
                <a:ea typeface="Calibri" panose="020F0502020204030204" pitchFamily="34" charset="0"/>
                <a:cs typeface="Arial" panose="020B0604020202020204" pitchFamily="34" charset="0"/>
              </a:rPr>
              <a:t>Personcentrering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effectLst/>
                <a:ea typeface="Calibri" panose="020F0502020204030204" pitchFamily="34" charset="0"/>
                <a:cs typeface="Arial" panose="020B0604020202020204" pitchFamily="34" charset="0"/>
              </a:rPr>
              <a:t>Hälsofrämjande och förebyggande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ea typeface="Calibri" panose="020F0502020204030204" pitchFamily="34" charset="0"/>
                <a:cs typeface="Arial" panose="020B0604020202020204" pitchFamily="34" charset="0"/>
              </a:rPr>
              <a:t>Målsättningarna inom dessa har mycket fokus på det gemensamma arbete som behöver göras mellan kommun och region.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ea typeface="Calibri" panose="020F0502020204030204" pitchFamily="34" charset="0"/>
                <a:cs typeface="Arial" panose="020B0604020202020204" pitchFamily="34" charset="0"/>
              </a:rPr>
              <a:t>Dock bör m</a:t>
            </a:r>
            <a:r>
              <a:rPr lang="sv-SE" sz="1200">
                <a:effectLst/>
                <a:latin typeface="Calibri" panose="020F0502020204030204" pitchFamily="34" charset="0"/>
                <a:ea typeface="Calibri" panose="020F0502020204030204" pitchFamily="34" charset="0"/>
                <a:cs typeface="Times New Roman" panose="02020603050405020304" pitchFamily="18" charset="0"/>
              </a:rPr>
              <a:t>er interna arbeten, inom kommun och Region, också med fördel fokuseras till dessa områden inom avsatt 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ea typeface="Calibri" panose="020F0502020204030204" pitchFamily="34" charset="0"/>
              <a:cs typeface="Arial" panose="020B0604020202020204" pitchFamily="34" charset="0"/>
            </a:endParaRPr>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8DAC6-6BFF-4C04-BE07-4E1D4B653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599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000000"/>
                </a:solidFill>
                <a:latin typeface="Calibri"/>
                <a:cs typeface="Calibri"/>
              </a:rPr>
              <a:t>Bilden innehåller animeringar, klicka fram för varje punkt</a:t>
            </a:r>
          </a:p>
          <a:p>
            <a:endParaRPr lang="en-US" dirty="0"/>
          </a:p>
          <a:p>
            <a:r>
              <a:rPr lang="en-US" dirty="0" err="1"/>
              <a:t>Varför</a:t>
            </a:r>
            <a:r>
              <a:rPr lang="en-US" dirty="0"/>
              <a:t> </a:t>
            </a:r>
            <a:r>
              <a:rPr lang="en-US" dirty="0" err="1"/>
              <a:t>behöver</a:t>
            </a:r>
            <a:r>
              <a:rPr lang="en-US" dirty="0"/>
              <a:t> vi </a:t>
            </a:r>
            <a:r>
              <a:rPr lang="en-US" dirty="0" err="1"/>
              <a:t>då</a:t>
            </a:r>
            <a:r>
              <a:rPr lang="en-US" dirty="0"/>
              <a:t> </a:t>
            </a:r>
            <a:r>
              <a:rPr lang="en-US" dirty="0" err="1"/>
              <a:t>fokusområden</a:t>
            </a:r>
            <a:r>
              <a:rPr lang="en-US" dirty="0"/>
              <a:t>?</a:t>
            </a:r>
            <a:endParaRPr lang="sv-SE" dirty="0"/>
          </a:p>
          <a:p>
            <a:r>
              <a:rPr lang="en-US" dirty="0"/>
              <a:t>Syftet</a:t>
            </a:r>
          </a:p>
          <a:p>
            <a:pPr marL="171450" indent="-171450">
              <a:buFont typeface="Arial" panose="020B0604020202020204" pitchFamily="34" charset="0"/>
              <a:buChar char="•"/>
            </a:pPr>
            <a:r>
              <a:rPr lang="sv-SE" dirty="0"/>
              <a:t>Att utforska/undersöka området tillsammans </a:t>
            </a:r>
          </a:p>
          <a:p>
            <a:pPr marL="171450" indent="-171450">
              <a:buFont typeface="Arial" panose="020B0604020202020204" pitchFamily="34" charset="0"/>
              <a:buChar char="•"/>
            </a:pPr>
            <a:r>
              <a:rPr lang="sv-SE" dirty="0"/>
              <a:t>Öka kunskap och kompetens inom området</a:t>
            </a:r>
          </a:p>
          <a:p>
            <a:pPr marL="171450" indent="-171450">
              <a:buFont typeface="Arial" panose="020B0604020202020204" pitchFamily="34" charset="0"/>
              <a:buChar char="•"/>
            </a:pPr>
            <a:r>
              <a:rPr lang="sv-SE" dirty="0"/>
              <a:t>Skapa samsyn om fokusområdet</a:t>
            </a:r>
          </a:p>
          <a:p>
            <a:pPr marL="171450" indent="-171450">
              <a:buFont typeface="Arial" panose="020B0604020202020204" pitchFamily="34" charset="0"/>
              <a:buChar char="•"/>
            </a:pPr>
            <a:r>
              <a:rPr lang="sv-SE" dirty="0"/>
              <a:t>Skapa förutsättningar för nya arbetssätt</a:t>
            </a:r>
          </a:p>
          <a:p>
            <a:endParaRPr lang="sv-SE" dirty="0"/>
          </a:p>
          <a:p>
            <a:endParaRPr lang="en-US" dirty="0">
              <a:cs typeface="Calibri"/>
            </a:endParaRPr>
          </a:p>
        </p:txBody>
      </p:sp>
      <p:sp>
        <p:nvSpPr>
          <p:cNvPr id="4" name="Platshållare för bildnummer 3"/>
          <p:cNvSpPr>
            <a:spLocks noGrp="1"/>
          </p:cNvSpPr>
          <p:nvPr>
            <p:ph type="sldNum" sz="quarter" idx="5"/>
          </p:nvPr>
        </p:nvSpPr>
        <p:spPr/>
        <p:txBody>
          <a:bodyPr/>
          <a:lstStyle/>
          <a:p>
            <a:fld id="{D388DAC6-6BFF-4C04-BE07-4E1D4B653556}" type="slidenum">
              <a:rPr lang="sv-SE" smtClean="0"/>
              <a:t>18</a:t>
            </a:fld>
            <a:endParaRPr lang="sv-SE"/>
          </a:p>
        </p:txBody>
      </p:sp>
    </p:spTree>
    <p:extLst>
      <p:ext uri="{BB962C8B-B14F-4D97-AF65-F5344CB8AC3E}">
        <p14:creationId xmlns:p14="http://schemas.microsoft.com/office/powerpoint/2010/main" val="163905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000000"/>
                </a:solidFill>
                <a:latin typeface="Calibri"/>
                <a:cs typeface="Calibri"/>
              </a:rPr>
              <a:t>Bilden innehåller animeringar, klicka fram för varje punkt</a:t>
            </a:r>
          </a:p>
          <a:p>
            <a:endParaRPr lang="sv-SE" dirty="0"/>
          </a:p>
          <a:p>
            <a:r>
              <a:rPr lang="sv-SE" dirty="0"/>
              <a:t>Definition av fokusområde</a:t>
            </a:r>
            <a:endParaRPr lang="sv-SE" dirty="0">
              <a:cs typeface="Calibri"/>
            </a:endParaRPr>
          </a:p>
          <a:p>
            <a:pPr marL="171450" indent="-171450">
              <a:buFont typeface="Arial" panose="020B0604020202020204" pitchFamily="34" charset="0"/>
              <a:buChar char="•"/>
            </a:pPr>
            <a:r>
              <a:rPr lang="sv-SE" dirty="0"/>
              <a:t>genomsyrar det arbete som genomförs både gemensamt i samverkansstrukturen liksom internt inom kommunerna och i Regionen. </a:t>
            </a:r>
            <a:endParaRPr lang="sv-SE" dirty="0">
              <a:cs typeface="Calibri"/>
            </a:endParaRPr>
          </a:p>
          <a:p>
            <a:pPr marL="171450" indent="-171450">
              <a:buFont typeface="Arial" panose="020B0604020202020204" pitchFamily="34" charset="0"/>
              <a:buChar char="•"/>
            </a:pPr>
            <a:r>
              <a:rPr lang="sv-SE" dirty="0"/>
              <a:t>är tidsatt och följs med hjälp av indikatorer och </a:t>
            </a:r>
          </a:p>
          <a:p>
            <a:pPr marL="171450" indent="-171450">
              <a:buFont typeface="Arial" panose="020B0604020202020204" pitchFamily="34" charset="0"/>
              <a:buChar char="•"/>
            </a:pPr>
            <a:r>
              <a:rPr lang="sv-SE" dirty="0"/>
              <a:t>bidrar till den kulturförändring som nära vård innebär . </a:t>
            </a:r>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8DAC6-6BFF-4C04-BE07-4E1D4B653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477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Personcentrering och hälsofrämjande och förbyggande perspektiv är grundstenar för att kunna utveckla den nära vården i Sörmland.</a:t>
            </a:r>
          </a:p>
          <a:p>
            <a:endParaRPr lang="sv-SE" dirty="0">
              <a:cs typeface="Calibri"/>
            </a:endParaRPr>
          </a:p>
          <a:p>
            <a:r>
              <a:rPr lang="sv-SE" b="1" dirty="0"/>
              <a:t>Alla initiativ, </a:t>
            </a:r>
            <a:r>
              <a:rPr lang="sv-SE" dirty="0"/>
              <a:t>både de gemensamma men även de interna</a:t>
            </a:r>
            <a:r>
              <a:rPr lang="sv-SE" b="1" dirty="0"/>
              <a:t>, </a:t>
            </a:r>
            <a:r>
              <a:rPr lang="sv-SE" dirty="0"/>
              <a:t>ska utgå från ett personcentrerat förhållningssätt och med ett hälsofrämjande och förebyggande perspektiv.  Det gemensamma uppdraget är de gemensamma satsningarna.</a:t>
            </a:r>
            <a:endParaRPr lang="sv-SE" dirty="0">
              <a:cs typeface="Calibri"/>
            </a:endParaRPr>
          </a:p>
          <a:p>
            <a:r>
              <a:rPr lang="sv-SE" dirty="0"/>
              <a:t>Finns ett behov av att tydliggöra och konkretisera definitionerna så att det blir greppbart</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D388DAC6-6BFF-4C04-BE07-4E1D4B653556}" type="slidenum">
              <a:rPr lang="sv-SE" smtClean="0"/>
              <a:t>20</a:t>
            </a:fld>
            <a:endParaRPr lang="sv-SE"/>
          </a:p>
        </p:txBody>
      </p:sp>
    </p:spTree>
    <p:extLst>
      <p:ext uri="{BB962C8B-B14F-4D97-AF65-F5344CB8AC3E}">
        <p14:creationId xmlns:p14="http://schemas.microsoft.com/office/powerpoint/2010/main" val="309722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Introduktionsfilm Nära vård 2:15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Öppnas i eget fönster</a:t>
            </a:r>
          </a:p>
          <a:p>
            <a:endParaRPr lang="sv-SE"/>
          </a:p>
          <a:p>
            <a:r>
              <a:rPr lang="sv-SE"/>
              <a:t>Högerklicka på bilden och välj öppna. Klicka på symbolen</a:t>
            </a:r>
            <a:r>
              <a:rPr lang="sv-SE" baseline="0"/>
              <a:t> för helskärm och starta</a:t>
            </a:r>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EEE50-C068-4CFE-88D2-7E8E5C4564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540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Målsättningar för fokusområdet Personcentrering</a:t>
            </a:r>
          </a:p>
        </p:txBody>
      </p:sp>
      <p:sp>
        <p:nvSpPr>
          <p:cNvPr id="4" name="Platshållare för bildnummer 3"/>
          <p:cNvSpPr>
            <a:spLocks noGrp="1"/>
          </p:cNvSpPr>
          <p:nvPr>
            <p:ph type="sldNum" sz="quarter" idx="5"/>
          </p:nvPr>
        </p:nvSpPr>
        <p:spPr/>
        <p:txBody>
          <a:bodyPr/>
          <a:lstStyle/>
          <a:p>
            <a:fld id="{D388DAC6-6BFF-4C04-BE07-4E1D4B653556}" type="slidenum">
              <a:rPr lang="sv-SE" smtClean="0"/>
              <a:t>21</a:t>
            </a:fld>
            <a:endParaRPr lang="sv-SE"/>
          </a:p>
        </p:txBody>
      </p:sp>
    </p:spTree>
    <p:extLst>
      <p:ext uri="{BB962C8B-B14F-4D97-AF65-F5344CB8AC3E}">
        <p14:creationId xmlns:p14="http://schemas.microsoft.com/office/powerpoint/2010/main" val="231498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Målsättningar för fokusområdet Hälsofrämjande och förebyggande</a:t>
            </a:r>
          </a:p>
          <a:p>
            <a:endParaRPr lang="sv-SE" dirty="0"/>
          </a:p>
        </p:txBody>
      </p:sp>
      <p:sp>
        <p:nvSpPr>
          <p:cNvPr id="4" name="Platshållare för bildnummer 3"/>
          <p:cNvSpPr>
            <a:spLocks noGrp="1"/>
          </p:cNvSpPr>
          <p:nvPr>
            <p:ph type="sldNum" sz="quarter" idx="5"/>
          </p:nvPr>
        </p:nvSpPr>
        <p:spPr/>
        <p:txBody>
          <a:bodyPr/>
          <a:lstStyle/>
          <a:p>
            <a:fld id="{D388DAC6-6BFF-4C04-BE07-4E1D4B653556}" type="slidenum">
              <a:rPr lang="sv-SE" smtClean="0"/>
              <a:t>22</a:t>
            </a:fld>
            <a:endParaRPr lang="sv-SE"/>
          </a:p>
        </p:txBody>
      </p:sp>
    </p:spTree>
    <p:extLst>
      <p:ext uri="{BB962C8B-B14F-4D97-AF65-F5344CB8AC3E}">
        <p14:creationId xmlns:p14="http://schemas.microsoft.com/office/powerpoint/2010/main" val="3120394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Gemensamma satsningar</a:t>
            </a:r>
            <a:r>
              <a:rPr lang="sv-SE" dirty="0"/>
              <a:t> – Inom fokusområdena görs vissa </a:t>
            </a:r>
            <a:r>
              <a:rPr lang="sv-SE" i="1" dirty="0"/>
              <a:t>gemensamma satsningar.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8DAC6-6BFF-4C04-BE07-4E1D4B653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13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rgbClr val="000000"/>
                </a:solidFill>
                <a:latin typeface="Calibri"/>
                <a:cs typeface="Calibri"/>
              </a:rPr>
              <a:t>Bilden innehåller animeringar, klicka fram för varje punkt</a:t>
            </a:r>
          </a:p>
          <a:p>
            <a:r>
              <a:rPr lang="sv-SE" dirty="0">
                <a:solidFill>
                  <a:srgbClr val="000000"/>
                </a:solidFill>
                <a:latin typeface="Calibri"/>
                <a:cs typeface="Calibri"/>
              </a:rPr>
              <a:t>Länsstyrgruppen beslutar om gemensamma satsningar. Underlagen inför beslut ska vara grundade i behov och bearbetade så långt det är möjligt. </a:t>
            </a:r>
          </a:p>
          <a:p>
            <a:pPr marL="285750" indent="-285750">
              <a:buFont typeface="Arial"/>
              <a:buChar char="•"/>
            </a:pPr>
            <a:endParaRPr lang="sv-SE" dirty="0">
              <a:solidFill>
                <a:srgbClr val="000000"/>
              </a:solidFill>
              <a:latin typeface="Calibri"/>
              <a:cs typeface="Calibri"/>
            </a:endParaRPr>
          </a:p>
          <a:p>
            <a:pPr marL="0" indent="0" algn="l" rtl="0" fontAlgn="base">
              <a:buNone/>
            </a:pPr>
            <a:r>
              <a:rPr lang="sv-SE" sz="1200" b="0" i="0" dirty="0">
                <a:solidFill>
                  <a:srgbClr val="2F5496"/>
                </a:solidFill>
                <a:effectLst/>
                <a:latin typeface="Calibri Light" panose="020F0302020204030204" pitchFamily="34" charset="0"/>
              </a:rPr>
              <a:t>Syftet med en enhetlig struktur för arbetet </a:t>
            </a:r>
            <a:endParaRPr lang="sv-SE" sz="1200" b="0" i="0" dirty="0">
              <a:solidFill>
                <a:srgbClr val="2F5496"/>
              </a:solidFill>
              <a:effectLst/>
              <a:latin typeface="Calibri" panose="020F0502020204030204" pitchFamily="34" charset="0"/>
            </a:endParaRPr>
          </a:p>
          <a:p>
            <a:pPr algn="l" rtl="0" fontAlgn="base">
              <a:buFont typeface="Arial" panose="020B0604020202020204" pitchFamily="34" charset="0"/>
              <a:buChar char="•"/>
            </a:pPr>
            <a:r>
              <a:rPr lang="sv-SE" sz="1200" dirty="0">
                <a:solidFill>
                  <a:srgbClr val="000000"/>
                </a:solidFill>
                <a:latin typeface="Calibri" panose="020F0502020204030204" pitchFamily="34" charset="0"/>
              </a:rPr>
              <a:t> M</a:t>
            </a:r>
            <a:r>
              <a:rPr lang="sv-SE" sz="1200" b="0" i="0" dirty="0">
                <a:solidFill>
                  <a:srgbClr val="000000"/>
                </a:solidFill>
                <a:effectLst/>
                <a:latin typeface="Calibri" panose="020F0502020204030204" pitchFamily="34" charset="0"/>
              </a:rPr>
              <a:t>öjliggör för styrning av det gemensamma arbetet </a:t>
            </a:r>
          </a:p>
          <a:p>
            <a:pPr algn="l" rtl="0" fontAlgn="base">
              <a:buFont typeface="Arial" panose="020B0604020202020204" pitchFamily="34" charset="0"/>
              <a:buChar char="•"/>
            </a:pPr>
            <a:r>
              <a:rPr lang="sv-SE" sz="1200" b="0" i="0" dirty="0">
                <a:solidFill>
                  <a:srgbClr val="000000"/>
                </a:solidFill>
                <a:effectLst/>
                <a:latin typeface="Calibri" panose="020F0502020204030204" pitchFamily="34" charset="0"/>
              </a:rPr>
              <a:t> Ger en översikt över pågående och planerade satsningar </a:t>
            </a:r>
            <a:endParaRPr lang="sv-SE" sz="1200" dirty="0">
              <a:solidFill>
                <a:srgbClr val="000000"/>
              </a:solidFill>
              <a:latin typeface="Calibri" panose="020F0502020204030204" pitchFamily="34" charset="0"/>
            </a:endParaRPr>
          </a:p>
          <a:p>
            <a:pPr algn="l" rtl="0" fontAlgn="base">
              <a:buFont typeface="Arial" panose="020B0604020202020204" pitchFamily="34" charset="0"/>
              <a:buChar char="•"/>
            </a:pPr>
            <a:r>
              <a:rPr lang="sv-SE" sz="1200" b="0" i="0" dirty="0">
                <a:solidFill>
                  <a:srgbClr val="000000"/>
                </a:solidFill>
                <a:effectLst/>
                <a:latin typeface="Calibri" panose="020F0502020204030204" pitchFamily="34" charset="0"/>
              </a:rPr>
              <a:t> Förenklar redovisningen av ekonomiska medel</a:t>
            </a:r>
          </a:p>
          <a:p>
            <a:pPr marL="0" indent="0">
              <a:buFont typeface="Arial"/>
              <a:buNone/>
            </a:pPr>
            <a:endParaRPr lang="sv-SE" dirty="0">
              <a:solidFill>
                <a:srgbClr val="000000"/>
              </a:solidFill>
              <a:latin typeface="Calibri"/>
              <a:cs typeface="Calibri"/>
            </a:endParaRPr>
          </a:p>
          <a:p>
            <a:pPr marL="0" indent="0" algn="l" rtl="0" fontAlgn="base">
              <a:buNone/>
            </a:pPr>
            <a:endParaRPr lang="sv-SE" b="0" i="0" dirty="0">
              <a:solidFill>
                <a:srgbClr val="000000"/>
              </a:solidFill>
              <a:effectLst/>
              <a:latin typeface="Calibri" panose="020F0502020204030204" pitchFamily="34" charset="0"/>
            </a:endParaRPr>
          </a:p>
          <a:p>
            <a:pPr marL="0" indent="0" algn="l" rtl="0" fontAlgn="base">
              <a:buNone/>
            </a:pPr>
            <a:r>
              <a:rPr lang="sv-SE" sz="1600" b="0" i="0" dirty="0">
                <a:solidFill>
                  <a:srgbClr val="2F5496"/>
                </a:solidFill>
                <a:effectLst/>
                <a:latin typeface="Calibri Light"/>
                <a:cs typeface="Calibri Light"/>
              </a:rPr>
              <a:t>Förutsättningar och definition av en gemensam satsning </a:t>
            </a:r>
          </a:p>
          <a:p>
            <a:pPr marL="285750" indent="-285750" algn="l" rtl="0">
              <a:buFont typeface="Arial"/>
              <a:buChar char="•"/>
            </a:pPr>
            <a:r>
              <a:rPr lang="sv-SE" dirty="0"/>
              <a:t>Gemensamma satsningar har:</a:t>
            </a:r>
            <a:endParaRPr lang="sv-SE" dirty="0">
              <a:cs typeface="Calibri"/>
            </a:endParaRPr>
          </a:p>
          <a:p>
            <a:pPr marL="285750" indent="-285750">
              <a:buFont typeface="Arial"/>
              <a:buChar char="•"/>
            </a:pPr>
            <a:r>
              <a:rPr lang="sv-SE" dirty="0"/>
              <a:t>Tydligt uppdrag och beslut. Beslutad i länsstyrgrupp och dokumenterat.</a:t>
            </a:r>
            <a:endParaRPr lang="sv-SE" dirty="0">
              <a:cs typeface="Calibri"/>
            </a:endParaRPr>
          </a:p>
          <a:p>
            <a:pPr marL="285750" indent="-285750">
              <a:buFont typeface="Arial"/>
              <a:buChar char="•"/>
            </a:pPr>
            <a:r>
              <a:rPr lang="sv-SE" dirty="0"/>
              <a:t>Omfatta både region och kommun/kommuner med intentionen om att </a:t>
            </a:r>
            <a:r>
              <a:rPr lang="sv-SE" dirty="0" err="1"/>
              <a:t>breddinföras</a:t>
            </a:r>
            <a:r>
              <a:rPr lang="sv-SE" dirty="0"/>
              <a:t> i länet. Detta kan innebära att resurser tillföras. </a:t>
            </a:r>
            <a:endParaRPr lang="sv-SE" dirty="0">
              <a:cs typeface="Calibri"/>
            </a:endParaRPr>
          </a:p>
          <a:p>
            <a:pPr marL="285750" indent="-285750">
              <a:buFont typeface="Arial"/>
              <a:buChar char="•"/>
            </a:pPr>
            <a:r>
              <a:rPr lang="sv-SE" dirty="0"/>
              <a:t>Avsatta resurser – tid och personella resurser</a:t>
            </a:r>
            <a:endParaRPr lang="sv-SE" dirty="0">
              <a:cs typeface="Calibri"/>
            </a:endParaRPr>
          </a:p>
          <a:p>
            <a:pPr marL="285750" indent="-285750">
              <a:buFont typeface="Arial"/>
              <a:buChar char="•"/>
            </a:pPr>
            <a:r>
              <a:rPr lang="sv-SE" dirty="0"/>
              <a:t>Ekonomi  - beräknad kostnad för satsning samt ekonomiska effekter av utfallet</a:t>
            </a:r>
            <a:endParaRPr lang="sv-SE" dirty="0">
              <a:cs typeface="Calibri"/>
            </a:endParaRPr>
          </a:p>
          <a:p>
            <a:pPr marL="285750" indent="-285750">
              <a:buFont typeface="Arial"/>
              <a:buChar char="•"/>
            </a:pPr>
            <a:r>
              <a:rPr lang="sv-SE" dirty="0"/>
              <a:t>Brukarmedverkan – Ska finnas helst både vid planering, genomförande och uppföljning</a:t>
            </a:r>
            <a:endParaRPr lang="sv-SE" dirty="0">
              <a:cs typeface="Calibri"/>
            </a:endParaRPr>
          </a:p>
          <a:p>
            <a:pPr marL="285750" indent="-285750">
              <a:buFont typeface="Arial"/>
              <a:buChar char="•"/>
            </a:pPr>
            <a:r>
              <a:rPr lang="sv-SE" dirty="0"/>
              <a:t>Plan för uppföljning – Mått som mäter effekt av satsningen i förhållande till målbildens indikatorer</a:t>
            </a:r>
            <a:endParaRPr lang="sv-SE" dirty="0">
              <a:cs typeface="Calibri"/>
            </a:endParaRPr>
          </a:p>
          <a:p>
            <a:pPr marL="285750" indent="-285750">
              <a:buFont typeface="Arial"/>
              <a:buChar char="•"/>
            </a:pPr>
            <a:r>
              <a:rPr lang="sv-SE" dirty="0"/>
              <a:t>Plan för införande – Provar i mindre skala men har en plan för breddinförande, anpassningar utifrån lokala förutsättningar</a:t>
            </a:r>
            <a:endParaRPr lang="sv-SE" dirty="0">
              <a:cs typeface="Calibri"/>
            </a:endParaRPr>
          </a:p>
        </p:txBody>
      </p:sp>
      <p:sp>
        <p:nvSpPr>
          <p:cNvPr id="4" name="Platshållare för bildnummer 3"/>
          <p:cNvSpPr>
            <a:spLocks noGrp="1"/>
          </p:cNvSpPr>
          <p:nvPr>
            <p:ph type="sldNum" sz="quarter" idx="5"/>
          </p:nvPr>
        </p:nvSpPr>
        <p:spPr/>
        <p:txBody>
          <a:bodyPr/>
          <a:lstStyle/>
          <a:p>
            <a:fld id="{D388DAC6-6BFF-4C04-BE07-4E1D4B653556}" type="slidenum">
              <a:rPr lang="sv-SE" smtClean="0"/>
              <a:t>24</a:t>
            </a:fld>
            <a:endParaRPr lang="sv-SE"/>
          </a:p>
        </p:txBody>
      </p:sp>
    </p:spTree>
    <p:extLst>
      <p:ext uri="{BB962C8B-B14F-4D97-AF65-F5344CB8AC3E}">
        <p14:creationId xmlns:p14="http://schemas.microsoft.com/office/powerpoint/2010/main" val="286557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Ärendegången är godkänd i Länsstyrgruppen 2022-11-25</a:t>
            </a:r>
          </a:p>
          <a:p>
            <a:r>
              <a:rPr lang="sv-SE" sz="1200" dirty="0"/>
              <a:t>Bilden beskriver ärendegången för gemensamma satsningar inom fokusområdena.</a:t>
            </a:r>
          </a:p>
          <a:p>
            <a:r>
              <a:rPr lang="sv-SE" sz="1200" dirty="0"/>
              <a:t>Ärendegången följer den befintliga Närvårdsstrukturen som ska vara utgångspunkten enligt beslut i Länsstyrguppen.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Observera att arbetet är under utveckling och bilden kan komma att ändras.  </a:t>
            </a:r>
          </a:p>
          <a:p>
            <a:endParaRPr lang="sv-SE" sz="1200" dirty="0"/>
          </a:p>
          <a:p>
            <a:pPr marL="226695" indent="-226695" algn="l">
              <a:spcBef>
                <a:spcPts val="600"/>
              </a:spcBef>
              <a:spcAft>
                <a:spcPts val="1200"/>
              </a:spcAft>
            </a:pPr>
            <a:endPar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26695" indent="-226695" algn="l">
              <a:spcBef>
                <a:spcPts val="600"/>
              </a:spcBef>
              <a:spcAft>
                <a:spcPts val="1200"/>
              </a:spcAft>
            </a:pPr>
            <a:r>
              <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rPr>
              <a:t>Nämnden för samverkan kring socialtjänst och vård (NSV)</a:t>
            </a:r>
          </a:p>
          <a:p>
            <a:pPr algn="l">
              <a:spcAft>
                <a:spcPts val="1800"/>
              </a:spcAft>
            </a:pPr>
            <a:r>
              <a:rPr lang="sv-SE" sz="1200" dirty="0">
                <a:effectLst/>
                <a:latin typeface="Georgia" panose="02040502050405020303" pitchFamily="18" charset="0"/>
                <a:ea typeface="Calibri" panose="020F0502020204030204" pitchFamily="34" charset="0"/>
                <a:cs typeface="Calibri" panose="020F0502020204030204" pitchFamily="34" charset="0"/>
              </a:rPr>
              <a:t>Har beslutat om en gemensam målbild för Nära vård i Sörmland. Den ligger i linje med nämndens mål för de verksamheter som ligger under den. </a:t>
            </a:r>
            <a:br>
              <a:rPr lang="sv-SE" sz="1200" dirty="0">
                <a:effectLst/>
                <a:latin typeface="Georgia" panose="02040502050405020303" pitchFamily="18" charset="0"/>
                <a:ea typeface="Calibri" panose="020F0502020204030204" pitchFamily="34" charset="0"/>
                <a:cs typeface="Calibri" panose="020F0502020204030204" pitchFamily="34" charset="0"/>
              </a:rPr>
            </a:br>
            <a:r>
              <a:rPr lang="sv-SE" sz="1200" dirty="0" err="1">
                <a:effectLst/>
                <a:latin typeface="Georgia" panose="02040502050405020303" pitchFamily="18" charset="0"/>
                <a:ea typeface="Calibri" panose="020F0502020204030204" pitchFamily="34" charset="0"/>
                <a:cs typeface="Times New Roman" panose="02020603050405020304" pitchFamily="18" charset="0"/>
              </a:rPr>
              <a:t>NSV:s</a:t>
            </a:r>
            <a:r>
              <a:rPr lang="sv-SE" sz="1200" dirty="0">
                <a:effectLst/>
                <a:latin typeface="Georgia" panose="02040502050405020303" pitchFamily="18" charset="0"/>
                <a:ea typeface="Calibri" panose="020F0502020204030204" pitchFamily="34" charset="0"/>
                <a:cs typeface="Times New Roman" panose="02020603050405020304" pitchFamily="18" charset="0"/>
              </a:rPr>
              <a:t> verksamheter ska:</a:t>
            </a:r>
          </a:p>
          <a:p>
            <a:pPr marL="342900" lvl="0" indent="-342900" algn="l">
              <a:lnSpc>
                <a:spcPct val="107000"/>
              </a:lnSpc>
              <a:spcAft>
                <a:spcPts val="8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verka för att barn och unga i Sörmland får god, nära och samordnad vård och omsorg som stärker hälsan</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arbeta för att patienten och brukaren får en god, nära och samordnad vård och omsorg</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verka för en jämlik, effektiv och säker socialtjänst och vård i länets kommuner och Region Sörmland genom kunskapsstyrning.</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arbeta för att ta tillvara digitaliseringens möjligheter för en god och nära vård i samverkan</a:t>
            </a:r>
          </a:p>
          <a:p>
            <a:pPr marL="226695" indent="-226695" algn="l">
              <a:spcBef>
                <a:spcPts val="600"/>
              </a:spcBef>
              <a:spcAft>
                <a:spcPts val="1200"/>
              </a:spcAft>
            </a:pPr>
            <a:endPar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26695" indent="-226695" algn="l">
              <a:spcBef>
                <a:spcPts val="600"/>
              </a:spcBef>
              <a:spcAft>
                <a:spcPts val="1200"/>
              </a:spcAft>
            </a:pPr>
            <a:r>
              <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rPr>
              <a:t>Länsstyrgruppen</a:t>
            </a:r>
          </a:p>
          <a:p>
            <a:pPr marL="285750" lvl="0" indent="-285750" algn="l">
              <a:lnSpc>
                <a:spcPct val="107000"/>
              </a:lnSpc>
              <a:spcAft>
                <a:spcPts val="800"/>
              </a:spcAft>
              <a:buFont typeface="Arial" panose="020B0604020202020204" pitchFamily="34" charset="0"/>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Beslutar om fokusområden</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Beslutar om gemensamma satsningar</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Ansvarar för uppföljning av gemensamma satsningar och resultat</a:t>
            </a:r>
          </a:p>
          <a:p>
            <a:pPr marL="226695" indent="-226695" algn="l">
              <a:spcBef>
                <a:spcPts val="600"/>
              </a:spcBef>
              <a:spcAft>
                <a:spcPts val="1200"/>
              </a:spcAft>
            </a:pPr>
            <a:endPar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26695" indent="-226695" algn="l">
              <a:spcBef>
                <a:spcPts val="600"/>
              </a:spcBef>
              <a:spcAft>
                <a:spcPts val="1200"/>
              </a:spcAft>
            </a:pPr>
            <a:r>
              <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rPr>
              <a:t>Beredningsgrupperna</a:t>
            </a:r>
          </a:p>
          <a:p>
            <a:pPr marL="342900" lvl="0" indent="-342900" algn="l">
              <a:lnSpc>
                <a:spcPct val="107000"/>
              </a:lnSpc>
              <a:spcAft>
                <a:spcPts val="8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Gör handlingsplan utifrån fokusområdena i dialog med arbetsgrupper och Länsstyrgruppen</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Samarbetar sinsemellan vid behov</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Håller samman och följer upp resultat av gemensamma satsningar </a:t>
            </a:r>
          </a:p>
          <a:p>
            <a:pPr marL="226695" indent="-226695" algn="l">
              <a:spcBef>
                <a:spcPts val="600"/>
              </a:spcBef>
              <a:spcAft>
                <a:spcPts val="1200"/>
              </a:spcAft>
            </a:pPr>
            <a:endPar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26695" indent="-226695" algn="l">
              <a:spcBef>
                <a:spcPts val="600"/>
              </a:spcBef>
              <a:spcAft>
                <a:spcPts val="1200"/>
              </a:spcAft>
            </a:pPr>
            <a:r>
              <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rPr>
              <a:t>Arbetsgrupperna</a:t>
            </a:r>
          </a:p>
          <a:p>
            <a:pPr marL="342900" lvl="0" indent="-342900" algn="l">
              <a:lnSpc>
                <a:spcPct val="107000"/>
              </a:lnSpc>
              <a:spcAft>
                <a:spcPts val="8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Ansvarar för utförandet av vissa satsningar</a:t>
            </a:r>
          </a:p>
          <a:p>
            <a:pPr marL="226695" indent="-226695" algn="l">
              <a:spcBef>
                <a:spcPts val="600"/>
              </a:spcBef>
              <a:spcAft>
                <a:spcPts val="1200"/>
              </a:spcAft>
            </a:pPr>
            <a:endPar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26695" indent="-226695" algn="l">
              <a:spcBef>
                <a:spcPts val="600"/>
              </a:spcBef>
              <a:spcAft>
                <a:spcPts val="1200"/>
              </a:spcAft>
            </a:pPr>
            <a:r>
              <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rPr>
              <a:t>FoUiS</a:t>
            </a:r>
          </a:p>
          <a:p>
            <a:pPr marL="342900" lvl="0" indent="-342900" algn="l">
              <a:lnSpc>
                <a:spcPct val="107000"/>
              </a:lnSpc>
              <a:spcAft>
                <a:spcPts val="8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Stöd i planering, utvärdering och uppföljning av satsningar till samverkansstrukturens olika grupperingar</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Forskar på vissa satsningar</a:t>
            </a:r>
          </a:p>
          <a:p>
            <a:pPr marL="226695" indent="-226695" algn="l">
              <a:spcBef>
                <a:spcPts val="600"/>
              </a:spcBef>
              <a:spcAft>
                <a:spcPts val="1200"/>
              </a:spcAft>
            </a:pPr>
            <a:endPar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26695" indent="-226695" algn="l">
              <a:spcBef>
                <a:spcPts val="600"/>
              </a:spcBef>
              <a:spcAft>
                <a:spcPts val="1200"/>
              </a:spcAft>
            </a:pPr>
            <a:r>
              <a:rPr lang="sv-SE" sz="1200" b="1" dirty="0">
                <a:effectLst/>
                <a:latin typeface="Franklin Gothic Book" panose="020B0503020102020204" pitchFamily="34" charset="0"/>
                <a:ea typeface="Times New Roman" panose="02020603050405020304" pitchFamily="18" charset="0"/>
                <a:cs typeface="Times New Roman" panose="02020603050405020304" pitchFamily="18" charset="0"/>
              </a:rPr>
              <a:t>Länsgemensamt regionalt stöd</a:t>
            </a:r>
          </a:p>
          <a:p>
            <a:pPr marL="342900" lvl="0" indent="-342900" algn="l">
              <a:lnSpc>
                <a:spcPct val="107000"/>
              </a:lnSpc>
              <a:spcAft>
                <a:spcPts val="8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Projektleder vissa satsningar</a:t>
            </a:r>
          </a:p>
          <a:p>
            <a:pPr marL="342900" lvl="0" indent="-342900" algn="l">
              <a:lnSpc>
                <a:spcPct val="107000"/>
              </a:lnSpc>
              <a:spcAft>
                <a:spcPts val="1200"/>
              </a:spcAft>
              <a:buFont typeface="Symbol" panose="05050102010706020507" pitchFamily="18" charset="2"/>
              <a:buChar char=""/>
            </a:pPr>
            <a:r>
              <a:rPr lang="sv-SE" sz="1200" dirty="0">
                <a:effectLst/>
                <a:latin typeface="Georgia" panose="02040502050405020303" pitchFamily="18" charset="0"/>
                <a:ea typeface="Calibri" panose="020F0502020204030204" pitchFamily="34" charset="0"/>
                <a:cs typeface="Times New Roman" panose="02020603050405020304" pitchFamily="18" charset="0"/>
              </a:rPr>
              <a:t>Ansvarar för initiering av satsningar och uppföljning inför underlag till Länsstyrgruppen</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8DAC6-6BFF-4C04-BE07-4E1D4B653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71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Indikatorer – uppföljning </a:t>
            </a:r>
            <a:r>
              <a:rPr lang="sv-SE" dirty="0"/>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indikatorer för att följa utvecklingen till en mer nära vård i Sörmland. Indikatorerna är tänkta att mäta mot målbilden 2035.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r>
              <a:rPr lang="sv-SE" i="0" dirty="0"/>
              <a:t>SKR håller på att ta fram ett ramverk för att följa omställningen. Detta är dock bara i sin linda och vi kommer därför att ta fram indikatorer som utgår från det vi kan mäta idag.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Innebörden av ”gemensamma” indikatorer–  Innebär att det är indikatorer man </a:t>
            </a:r>
            <a:r>
              <a:rPr lang="sv-SE" b="1" dirty="0"/>
              <a:t>följer</a:t>
            </a:r>
            <a:r>
              <a:rPr lang="sv-SE" dirty="0"/>
              <a:t> gemensamt, men behöver inte betyda att man mäter samma sak (t ex data från nationella patientenkäten och nationella brukarenkäten).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Kommer vara tre målområden med ca 2-3 indikatorer/område. Varje indikator består av 3-4 mått t ex  för Förebyggande - riskförebyggande åtgärder i särskilt boende och Antal personer som vårdats för fallskador.  Utgår primärt från det som går att mäta idag, men kommer lämna förslag på det som behöver utvecklas för att kunna följas upp (t ex fast vårdkontakt).  </a:t>
            </a:r>
            <a:endParaRPr lang="sv-SE" dirty="0">
              <a:cs typeface="Calibri"/>
            </a:endParaRPr>
          </a:p>
          <a:p>
            <a:endParaRPr lang="sv-SE" dirty="0"/>
          </a:p>
          <a:p>
            <a:r>
              <a:rPr lang="sv-SE" dirty="0"/>
              <a:t>Viktigt att alla kommande gemensamma satsningar tydligt beskriver vilka effekter man vill uppnå och hur dessa ska mätas.</a:t>
            </a:r>
          </a:p>
          <a:p>
            <a:endParaRPr lang="sv-SE" dirty="0"/>
          </a:p>
          <a:p>
            <a:endParaRPr lang="sv-SE" i="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8DAC6-6BFF-4C04-BE07-4E1D4B6535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5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har vi samlat en sida med tips-länkar för inspiration och mer information, om Nära vård på både sörmländsk och nationell nivå. </a:t>
            </a:r>
          </a:p>
          <a:p>
            <a:endParaRPr lang="sv-SE" dirty="0"/>
          </a:p>
          <a:p>
            <a:pPr marL="171450" indent="-171450">
              <a:buFont typeface="Arial" panose="020B0604020202020204" pitchFamily="34" charset="0"/>
              <a:buChar char="•"/>
            </a:pPr>
            <a:r>
              <a:rPr lang="sv-SE" b="0" u="none" dirty="0">
                <a:solidFill>
                  <a:schemeClr val="tx1"/>
                </a:solidFill>
              </a:rPr>
              <a:t>FoU i Sörmland – Projektets arbete, informationsmaterial, diskussionsfrågor och patientfall m m</a:t>
            </a:r>
          </a:p>
          <a:p>
            <a:pPr marL="171450" indent="-171450">
              <a:buFont typeface="Arial" panose="020B0604020202020204" pitchFamily="34" charset="0"/>
              <a:buChar char="•"/>
            </a:pPr>
            <a:r>
              <a:rPr lang="sv-SE" b="0" u="none" dirty="0">
                <a:solidFill>
                  <a:schemeClr val="tx1"/>
                </a:solidFill>
              </a:rPr>
              <a:t>SKR Nära vård – Samlad information om Nära vård nationellt, utbildningstips, inspiration m </a:t>
            </a:r>
            <a:r>
              <a:rPr lang="sv-SE" b="0" u="none" dirty="0" err="1">
                <a:solidFill>
                  <a:schemeClr val="tx1"/>
                </a:solidFill>
              </a:rPr>
              <a:t>m</a:t>
            </a:r>
            <a:endParaRPr lang="sv-SE" b="0" u="none" dirty="0">
              <a:solidFill>
                <a:schemeClr val="tx1"/>
              </a:solidFill>
            </a:endParaRPr>
          </a:p>
          <a:p>
            <a:pPr marL="171450" indent="-171450">
              <a:buFont typeface="Arial" panose="020B0604020202020204" pitchFamily="34" charset="0"/>
              <a:buChar char="•"/>
            </a:pPr>
            <a:r>
              <a:rPr lang="sv-SE" dirty="0"/>
              <a:t>Statens offentliga utredningar om God och Nära vård</a:t>
            </a:r>
          </a:p>
          <a:p>
            <a:pPr marL="171450" indent="-171450">
              <a:buFont typeface="Arial" panose="020B0604020202020204" pitchFamily="34" charset="0"/>
              <a:buChar char="•"/>
            </a:pPr>
            <a:r>
              <a:rPr lang="sv-SE" b="0" u="none" dirty="0">
                <a:solidFill>
                  <a:schemeClr val="tx1"/>
                </a:solidFill>
              </a:rPr>
              <a:t>Kunskapsguiden – Information från Socialstyrelsen kopplad till Nära vård, </a:t>
            </a:r>
            <a:r>
              <a:rPr lang="sv-SE" b="0" u="none" dirty="0" err="1">
                <a:solidFill>
                  <a:schemeClr val="tx1"/>
                </a:solidFill>
              </a:rPr>
              <a:t>bla</a:t>
            </a:r>
            <a:r>
              <a:rPr lang="sv-SE" b="0" u="none" dirty="0">
                <a:solidFill>
                  <a:schemeClr val="tx1"/>
                </a:solidFill>
              </a:rPr>
              <a:t> webbutbildningar inom ämnet</a:t>
            </a:r>
          </a:p>
          <a:p>
            <a:pPr marL="171450" indent="-171450">
              <a:buFont typeface="Arial" panose="020B0604020202020204" pitchFamily="34" charset="0"/>
              <a:buChar char="•"/>
            </a:pPr>
            <a:r>
              <a:rPr lang="sv-SE" b="0" u="none" dirty="0">
                <a:solidFill>
                  <a:schemeClr val="tx1"/>
                </a:solidFill>
              </a:rPr>
              <a:t>Patientens resa genom vården i fokus, Region Sörmland – Patientexempel kopplade till framtidens vårdinformationsstöd</a:t>
            </a:r>
          </a:p>
          <a:p>
            <a:endParaRPr lang="sv-SE" dirty="0"/>
          </a:p>
        </p:txBody>
      </p:sp>
      <p:sp>
        <p:nvSpPr>
          <p:cNvPr id="4" name="Platshållare för bildnummer 3"/>
          <p:cNvSpPr>
            <a:spLocks noGrp="1"/>
          </p:cNvSpPr>
          <p:nvPr>
            <p:ph type="sldNum" sz="quarter" idx="5"/>
          </p:nvPr>
        </p:nvSpPr>
        <p:spPr/>
        <p:txBody>
          <a:bodyPr/>
          <a:lstStyle/>
          <a:p>
            <a:fld id="{20F40B52-9C09-46E0-83AF-83FD153CD8B1}" type="slidenum">
              <a:rPr lang="sv-SE" smtClean="0"/>
              <a:t>27</a:t>
            </a:fld>
            <a:endParaRPr lang="sv-SE"/>
          </a:p>
        </p:txBody>
      </p:sp>
    </p:spTree>
    <p:extLst>
      <p:ext uri="{BB962C8B-B14F-4D97-AF65-F5344CB8AC3E}">
        <p14:creationId xmlns:p14="http://schemas.microsoft.com/office/powerpoint/2010/main" val="709616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aseline="0" dirty="0"/>
              <a:t>Exempel: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Hur arbetar vi för att stärka patientens/brukarens egen kraft? Stöd till egenvård?</a:t>
            </a:r>
          </a:p>
          <a:p>
            <a:pPr marL="171450" indent="-171450">
              <a:buFont typeface="Arial" panose="020B0604020202020204" pitchFamily="34" charset="0"/>
              <a:buChar char="•"/>
            </a:pPr>
            <a:r>
              <a:rPr lang="sv-SE" baseline="0" dirty="0"/>
              <a:t>Hur ofta involverar vi patienter, brukare eller närstående hos oss? I vilka sammanhang?</a:t>
            </a:r>
          </a:p>
          <a:p>
            <a:pPr marL="171450" indent="-171450">
              <a:buFont typeface="Arial" panose="020B0604020202020204" pitchFamily="34" charset="0"/>
              <a:buChar char="•"/>
            </a:pPr>
            <a:r>
              <a:rPr lang="sv-SE" baseline="0" dirty="0"/>
              <a:t>Vilka delar i samordningen kan vi stärka?</a:t>
            </a:r>
          </a:p>
          <a:p>
            <a:pPr marL="171450" indent="-171450">
              <a:buFont typeface="Arial" panose="020B0604020202020204" pitchFamily="34" charset="0"/>
              <a:buChar char="•"/>
            </a:pPr>
            <a:endParaRPr lang="sv-SE" baseline="0" dirty="0"/>
          </a:p>
          <a:p>
            <a:pPr marL="0" indent="0">
              <a:buFont typeface="Arial" panose="020B0604020202020204" pitchFamily="34" charset="0"/>
              <a:buNone/>
            </a:pPr>
            <a:r>
              <a:rPr lang="sv-SE" baseline="0" dirty="0"/>
              <a:t>Använd dessa frågor eller välj andra från diskussionsfrågematerialet som finns på FoUiS hemsida</a:t>
            </a:r>
          </a:p>
          <a:p>
            <a:pPr marL="0" indent="0">
              <a:buFont typeface="Arial" panose="020B0604020202020204" pitchFamily="34" charset="0"/>
              <a:buNone/>
            </a:pPr>
            <a:r>
              <a:rPr lang="sv-SE" dirty="0">
                <a:hlinkClick r:id="rId3"/>
              </a:rPr>
              <a:t>FOU (sormland.se)</a:t>
            </a:r>
            <a:endParaRPr lang="sv-SE" baseline="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28</a:t>
            </a:fld>
            <a:endParaRPr lang="sv-SE"/>
          </a:p>
        </p:txBody>
      </p:sp>
    </p:spTree>
    <p:extLst>
      <p:ext uri="{BB962C8B-B14F-4D97-AF65-F5344CB8AC3E}">
        <p14:creationId xmlns:p14="http://schemas.microsoft.com/office/powerpoint/2010/main" val="70558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Introduktionsfilm Nära vård 2:15 min </a:t>
            </a:r>
          </a:p>
          <a:p>
            <a:r>
              <a:rPr lang="sv-SE"/>
              <a:t>Spelas direkt i presentationen</a:t>
            </a:r>
          </a:p>
        </p:txBody>
      </p:sp>
      <p:sp>
        <p:nvSpPr>
          <p:cNvPr id="4" name="Platshållare för bildnummer 3"/>
          <p:cNvSpPr>
            <a:spLocks noGrp="1"/>
          </p:cNvSpPr>
          <p:nvPr>
            <p:ph type="sldNum" sz="quarter" idx="5"/>
          </p:nvPr>
        </p:nvSpPr>
        <p:spPr/>
        <p:txBody>
          <a:bodyPr/>
          <a:lstStyle/>
          <a:p>
            <a:fld id="{D388DAC6-6BFF-4C04-BE07-4E1D4B653556}" type="slidenum">
              <a:rPr lang="sv-SE" smtClean="0"/>
              <a:t>4</a:t>
            </a:fld>
            <a:endParaRPr lang="sv-SE"/>
          </a:p>
        </p:txBody>
      </p:sp>
    </p:spTree>
    <p:extLst>
      <p:ext uri="{BB962C8B-B14F-4D97-AF65-F5344CB8AC3E}">
        <p14:creationId xmlns:p14="http://schemas.microsoft.com/office/powerpoint/2010/main" val="363157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7100"/>
              </a:lnSpc>
              <a:spcBef>
                <a:spcPts val="0"/>
              </a:spcBef>
              <a:spcAft>
                <a:spcPts val="0"/>
              </a:spcAft>
              <a:buNone/>
            </a:pPr>
            <a:r>
              <a:rPr lang="sv-SE" sz="2000" dirty="0">
                <a:latin typeface="Times New Roman"/>
                <a:ea typeface="Times New Roman"/>
                <a:cs typeface="Times New Roman"/>
                <a:sym typeface="Times New Roman"/>
              </a:rPr>
              <a:t>Varför ska vi ställa om till Nära vård? </a:t>
            </a:r>
            <a:endParaRPr dirty="0"/>
          </a:p>
          <a:p>
            <a:pPr marL="0" lvl="0" indent="0" algn="l" rtl="0">
              <a:lnSpc>
                <a:spcPct val="87100"/>
              </a:lnSpc>
              <a:spcBef>
                <a:spcPts val="1452"/>
              </a:spcBef>
              <a:spcAft>
                <a:spcPts val="0"/>
              </a:spcAft>
              <a:buNone/>
            </a:pPr>
            <a:endParaRPr sz="2000" dirty="0">
              <a:latin typeface="Times New Roman"/>
              <a:ea typeface="Times New Roman"/>
              <a:cs typeface="Times New Roman"/>
              <a:sym typeface="Times New Roman"/>
            </a:endParaRPr>
          </a:p>
          <a:p>
            <a:pPr marL="0" lvl="0" indent="0" algn="l" rtl="0">
              <a:lnSpc>
                <a:spcPct val="87100"/>
              </a:lnSpc>
              <a:spcBef>
                <a:spcPts val="1452"/>
              </a:spcBef>
              <a:spcAft>
                <a:spcPts val="0"/>
              </a:spcAft>
              <a:buNone/>
            </a:pPr>
            <a:r>
              <a:rPr lang="sv-SE" sz="2000" dirty="0">
                <a:latin typeface="Times New Roman"/>
                <a:ea typeface="Times New Roman"/>
                <a:cs typeface="Times New Roman"/>
                <a:sym typeface="Times New Roman"/>
              </a:rPr>
              <a:t>Dagens hälso- och sjukvårdssystem inte är uppbyggt för att klara av de utmaningar vi står inför.</a:t>
            </a:r>
            <a:endParaRPr dirty="0"/>
          </a:p>
          <a:p>
            <a:pPr marL="0" lvl="0" indent="0" algn="l" rtl="0">
              <a:lnSpc>
                <a:spcPct val="87100"/>
              </a:lnSpc>
              <a:spcBef>
                <a:spcPts val="1452"/>
              </a:spcBef>
              <a:spcAft>
                <a:spcPts val="0"/>
              </a:spcAft>
              <a:buNone/>
            </a:pPr>
            <a:endParaRPr sz="2000" dirty="0">
              <a:latin typeface="Times New Roman"/>
              <a:ea typeface="Times New Roman"/>
              <a:cs typeface="Times New Roman"/>
              <a:sym typeface="Times New Roman"/>
            </a:endParaRPr>
          </a:p>
          <a:p>
            <a:pPr marL="0" lvl="0" indent="0" algn="l" rtl="0">
              <a:lnSpc>
                <a:spcPct val="87100"/>
              </a:lnSpc>
              <a:spcBef>
                <a:spcPts val="1452"/>
              </a:spcBef>
              <a:spcAft>
                <a:spcPts val="0"/>
              </a:spcAft>
              <a:buNone/>
            </a:pPr>
            <a:r>
              <a:rPr lang="sv-SE" sz="2000" i="0" dirty="0">
                <a:latin typeface="Times New Roman"/>
                <a:ea typeface="Times New Roman"/>
                <a:cs typeface="Times New Roman"/>
                <a:sym typeface="Times New Roman"/>
              </a:rPr>
              <a:t>Antalet som är i behov av samhällets stöd bara fler och fler (klicka) eftersom bättre sjukvård gör att många lever med mer sjukdom och ohälsa, vilket bland annat leder till ökade kostnader och minskade resurser, personella och ekonomiska.</a:t>
            </a:r>
            <a:endParaRPr dirty="0"/>
          </a:p>
          <a:p>
            <a:pPr marL="0" lvl="0" indent="0" algn="l" rtl="0">
              <a:lnSpc>
                <a:spcPct val="87100"/>
              </a:lnSpc>
              <a:spcBef>
                <a:spcPts val="1452"/>
              </a:spcBef>
              <a:spcAft>
                <a:spcPts val="0"/>
              </a:spcAft>
              <a:buNone/>
            </a:pPr>
            <a:endParaRPr sz="2000" i="0" dirty="0">
              <a:latin typeface="Times New Roman"/>
              <a:ea typeface="Times New Roman"/>
              <a:cs typeface="Times New Roman"/>
              <a:sym typeface="Times New Roman"/>
            </a:endParaRPr>
          </a:p>
          <a:p>
            <a:pPr marL="0" marR="0" lvl="0" indent="0" algn="l" rtl="0">
              <a:lnSpc>
                <a:spcPct val="66666"/>
              </a:lnSpc>
              <a:spcBef>
                <a:spcPts val="1452"/>
              </a:spcBef>
              <a:spcAft>
                <a:spcPts val="0"/>
              </a:spcAft>
              <a:buClr>
                <a:schemeClr val="dk1"/>
              </a:buClr>
              <a:buSzPts val="1800"/>
              <a:buFont typeface="Times New Roman"/>
              <a:buNone/>
            </a:pPr>
            <a:r>
              <a:rPr lang="sv-SE" sz="1800" i="0" dirty="0">
                <a:latin typeface="Times New Roman"/>
                <a:ea typeface="Times New Roman"/>
                <a:cs typeface="Times New Roman"/>
                <a:sym typeface="Times New Roman"/>
              </a:rPr>
              <a:t>Många vill, kan och förväntar sig att kunna ta hand om delar av sina problem med hjälp av digitala verktyg (klicka) och vill t.ex. slippa stå i telefonkö. </a:t>
            </a:r>
            <a:endParaRPr dirty="0"/>
          </a:p>
          <a:p>
            <a:pPr marL="0" marR="0" lvl="0" indent="0" algn="l" rtl="0">
              <a:lnSpc>
                <a:spcPct val="66666"/>
              </a:lnSpc>
              <a:spcBef>
                <a:spcPts val="1000"/>
              </a:spcBef>
              <a:spcAft>
                <a:spcPts val="0"/>
              </a:spcAft>
              <a:buClr>
                <a:schemeClr val="dk1"/>
              </a:buClr>
              <a:buSzPts val="1800"/>
              <a:buFont typeface="Calibri"/>
              <a:buNone/>
            </a:pPr>
            <a:endParaRPr sz="1800" i="0" dirty="0">
              <a:latin typeface="Times New Roman"/>
              <a:ea typeface="Times New Roman"/>
              <a:cs typeface="Times New Roman"/>
              <a:sym typeface="Times New Roman"/>
            </a:endParaRPr>
          </a:p>
          <a:p>
            <a:pPr marL="0" marR="0" lvl="0" indent="0" algn="l" rtl="0">
              <a:lnSpc>
                <a:spcPct val="66666"/>
              </a:lnSpc>
              <a:spcBef>
                <a:spcPts val="1000"/>
              </a:spcBef>
              <a:spcAft>
                <a:spcPts val="0"/>
              </a:spcAft>
              <a:buClr>
                <a:schemeClr val="dk1"/>
              </a:buClr>
              <a:buSzPts val="1800"/>
              <a:buFont typeface="Times New Roman"/>
              <a:buNone/>
            </a:pPr>
            <a:r>
              <a:rPr lang="sv-SE" sz="1800" b="0" i="0" dirty="0">
                <a:latin typeface="Times New Roman"/>
                <a:ea typeface="Times New Roman"/>
                <a:cs typeface="Times New Roman"/>
                <a:sym typeface="Times New Roman"/>
              </a:rPr>
              <a:t>Vi har också en bra bit kvar till jämlik hälsa (klicka). Idag varierar t ex olika hälsotillstånd och livslängden beroende på var du bor. Det är skillnader vi behöver försöka jämna ut. </a:t>
            </a:r>
            <a:endParaRPr dirty="0"/>
          </a:p>
          <a:p>
            <a:pPr marL="0" marR="0" lvl="0" indent="0" algn="l" rtl="0">
              <a:lnSpc>
                <a:spcPct val="66666"/>
              </a:lnSpc>
              <a:spcBef>
                <a:spcPts val="1000"/>
              </a:spcBef>
              <a:spcAft>
                <a:spcPts val="0"/>
              </a:spcAft>
              <a:buClr>
                <a:schemeClr val="dk1"/>
              </a:buClr>
              <a:buSzPts val="1800"/>
              <a:buFont typeface="Calibri"/>
              <a:buNone/>
            </a:pPr>
            <a:endParaRPr sz="1800" b="0" i="1" dirty="0">
              <a:latin typeface="Times New Roman"/>
              <a:ea typeface="Times New Roman"/>
              <a:cs typeface="Times New Roman"/>
              <a:sym typeface="Times New Roman"/>
            </a:endParaRPr>
          </a:p>
          <a:p>
            <a:pPr marL="0" lvl="0" indent="0" algn="l" rtl="0">
              <a:lnSpc>
                <a:spcPct val="96777"/>
              </a:lnSpc>
              <a:spcBef>
                <a:spcPts val="1000"/>
              </a:spcBef>
              <a:spcAft>
                <a:spcPts val="0"/>
              </a:spcAft>
              <a:buNone/>
            </a:pPr>
            <a:r>
              <a:rPr lang="sv-SE" sz="1800" b="0" dirty="0">
                <a:latin typeface="Times New Roman"/>
                <a:ea typeface="Times New Roman"/>
                <a:cs typeface="Times New Roman"/>
                <a:sym typeface="Times New Roman"/>
              </a:rPr>
              <a:t>(klicka) Inom </a:t>
            </a:r>
            <a:r>
              <a:rPr lang="sv-SE" sz="1800" dirty="0">
                <a:latin typeface="Times New Roman"/>
                <a:ea typeface="Times New Roman"/>
                <a:cs typeface="Times New Roman"/>
                <a:sym typeface="Times New Roman"/>
              </a:rPr>
              <a:t>en 10-årsperiod ökar antalet 80+ med nästan 50% </a:t>
            </a:r>
            <a:endParaRPr dirty="0"/>
          </a:p>
          <a:p>
            <a:pPr marL="0" lvl="0" indent="0" algn="l" rtl="0">
              <a:lnSpc>
                <a:spcPct val="96777"/>
              </a:lnSpc>
              <a:spcBef>
                <a:spcPts val="1452"/>
              </a:spcBef>
              <a:spcAft>
                <a:spcPts val="0"/>
              </a:spcAft>
              <a:buNone/>
            </a:pPr>
            <a:r>
              <a:rPr lang="sv-SE" sz="1800" dirty="0">
                <a:latin typeface="Times New Roman"/>
                <a:ea typeface="Times New Roman"/>
                <a:cs typeface="Times New Roman"/>
                <a:sym typeface="Times New Roman"/>
              </a:rPr>
              <a:t>(klicka) </a:t>
            </a:r>
            <a:r>
              <a:rPr lang="sv-SE" sz="1800" i="0" dirty="0">
                <a:latin typeface="Times New Roman"/>
                <a:ea typeface="Times New Roman"/>
                <a:cs typeface="Times New Roman"/>
                <a:sym typeface="Times New Roman"/>
              </a:rPr>
              <a:t>samtidigt som vi som jobbar, vi som ska ta hand om alla som har </a:t>
            </a:r>
            <a:r>
              <a:rPr lang="sv-SE" sz="1800" i="0" dirty="0" err="1">
                <a:latin typeface="Times New Roman"/>
                <a:ea typeface="Times New Roman"/>
                <a:cs typeface="Times New Roman"/>
                <a:sym typeface="Times New Roman"/>
              </a:rPr>
              <a:t>behhov</a:t>
            </a:r>
            <a:r>
              <a:rPr lang="sv-SE" sz="1800" i="0" dirty="0">
                <a:latin typeface="Times New Roman"/>
                <a:ea typeface="Times New Roman"/>
                <a:cs typeface="Times New Roman"/>
                <a:sym typeface="Times New Roman"/>
              </a:rPr>
              <a:t> inte alls ökar i samma takt. </a:t>
            </a:r>
            <a:endParaRPr dirty="0"/>
          </a:p>
          <a:p>
            <a:pPr marL="0" lvl="0" indent="0" algn="l" rtl="0">
              <a:lnSpc>
                <a:spcPct val="96777"/>
              </a:lnSpc>
              <a:spcBef>
                <a:spcPts val="1452"/>
              </a:spcBef>
              <a:spcAft>
                <a:spcPts val="0"/>
              </a:spcAft>
              <a:buNone/>
            </a:pPr>
            <a:r>
              <a:rPr lang="sv-SE" sz="1800" i="0" dirty="0">
                <a:latin typeface="Times New Roman"/>
                <a:ea typeface="Times New Roman"/>
                <a:cs typeface="Times New Roman"/>
                <a:sym typeface="Times New Roman"/>
              </a:rPr>
              <a:t>(klicka) Det märker vi av redan idag. Det är svårt att få tag i människor som kan och vill jobba, vi har svårt att räcka till, och det blir ännu svårare för att inte säga omöjligt framåt att rekrytera. </a:t>
            </a:r>
            <a:endParaRPr dirty="0"/>
          </a:p>
          <a:p>
            <a:pPr marL="0" lvl="0" indent="0" algn="l" rtl="0">
              <a:lnSpc>
                <a:spcPct val="96777"/>
              </a:lnSpc>
              <a:spcBef>
                <a:spcPts val="1452"/>
              </a:spcBef>
              <a:spcAft>
                <a:spcPts val="0"/>
              </a:spcAft>
              <a:buNone/>
            </a:pPr>
            <a:endParaRPr sz="1800" i="0" dirty="0">
              <a:latin typeface="Times New Roman"/>
              <a:ea typeface="Times New Roman"/>
              <a:cs typeface="Times New Roman"/>
              <a:sym typeface="Times New Roman"/>
            </a:endParaRPr>
          </a:p>
          <a:p>
            <a:pPr marL="0" lvl="0" indent="0" algn="l" rtl="0">
              <a:lnSpc>
                <a:spcPct val="96777"/>
              </a:lnSpc>
              <a:spcBef>
                <a:spcPts val="1452"/>
              </a:spcBef>
              <a:spcAft>
                <a:spcPts val="0"/>
              </a:spcAft>
              <a:buNone/>
            </a:pPr>
            <a:r>
              <a:rPr lang="sv-SE" sz="1800" i="0" dirty="0">
                <a:latin typeface="Times New Roman"/>
                <a:ea typeface="Times New Roman"/>
                <a:cs typeface="Times New Roman"/>
                <a:sym typeface="Times New Roman"/>
              </a:rPr>
              <a:t>Vi måste ställa om, inte </a:t>
            </a:r>
            <a:r>
              <a:rPr lang="sv-SE" sz="1800" dirty="0">
                <a:latin typeface="Times New Roman"/>
                <a:ea typeface="Times New Roman"/>
                <a:cs typeface="Times New Roman"/>
                <a:sym typeface="Times New Roman"/>
              </a:rPr>
              <a:t>springa fortare, utan hitta nya arbetssätt. </a:t>
            </a:r>
            <a:endParaRPr dirty="0"/>
          </a:p>
          <a:p>
            <a:pPr marL="0" marR="0" lvl="0" indent="0" algn="l" rtl="0">
              <a:lnSpc>
                <a:spcPct val="66666"/>
              </a:lnSpc>
              <a:spcBef>
                <a:spcPts val="1452"/>
              </a:spcBef>
              <a:spcAft>
                <a:spcPts val="0"/>
              </a:spcAft>
              <a:buClr>
                <a:schemeClr val="dk1"/>
              </a:buClr>
              <a:buSzPts val="1800"/>
              <a:buFont typeface="Calibri"/>
              <a:buNone/>
            </a:pPr>
            <a:endParaRPr sz="1800" dirty="0">
              <a:solidFill>
                <a:schemeClr val="dk1"/>
              </a:solidFill>
              <a:latin typeface="Times New Roman"/>
              <a:ea typeface="Times New Roman"/>
              <a:cs typeface="Times New Roman"/>
              <a:sym typeface="Times New Roman"/>
            </a:endParaRPr>
          </a:p>
          <a:p>
            <a:pPr marL="0" marR="0" lvl="0" indent="0" algn="l" rtl="0">
              <a:lnSpc>
                <a:spcPct val="66666"/>
              </a:lnSpc>
              <a:spcBef>
                <a:spcPts val="1000"/>
              </a:spcBef>
              <a:spcAft>
                <a:spcPts val="0"/>
              </a:spcAft>
              <a:buClr>
                <a:schemeClr val="dk1"/>
              </a:buClr>
              <a:buSzPts val="1800"/>
              <a:buFont typeface="Times New Roman"/>
              <a:buNone/>
            </a:pPr>
            <a:r>
              <a:rPr lang="sv-SE" sz="1800" dirty="0">
                <a:solidFill>
                  <a:schemeClr val="dk1"/>
                </a:solidFill>
                <a:latin typeface="Times New Roman"/>
                <a:ea typeface="Times New Roman"/>
                <a:cs typeface="Times New Roman"/>
                <a:sym typeface="Times New Roman"/>
              </a:rPr>
              <a:t>(klicka) Svaret </a:t>
            </a:r>
            <a:r>
              <a:rPr lang="sv-SE" sz="1800" dirty="0">
                <a:latin typeface="Times New Roman"/>
                <a:ea typeface="Times New Roman"/>
                <a:cs typeface="Times New Roman"/>
                <a:sym typeface="Times New Roman"/>
              </a:rPr>
              <a:t>på varför vi ställer om till Nära vård är sammanfattningsvis:</a:t>
            </a:r>
            <a:endParaRPr dirty="0"/>
          </a:p>
          <a:p>
            <a:pPr marL="0" marR="0" lvl="0" indent="0" algn="l" rtl="0">
              <a:lnSpc>
                <a:spcPct val="66666"/>
              </a:lnSpc>
              <a:spcBef>
                <a:spcPts val="1000"/>
              </a:spcBef>
              <a:spcAft>
                <a:spcPts val="0"/>
              </a:spcAft>
              <a:buClr>
                <a:schemeClr val="dk1"/>
              </a:buClr>
              <a:buSzPts val="1800"/>
              <a:buFont typeface="Times New Roman"/>
              <a:buNone/>
            </a:pPr>
            <a:r>
              <a:rPr lang="sv-SE" sz="1800" dirty="0">
                <a:latin typeface="Times New Roman"/>
                <a:ea typeface="Times New Roman"/>
                <a:cs typeface="Times New Roman"/>
                <a:sym typeface="Times New Roman"/>
              </a:rPr>
              <a:t>Därför att dagens hälso- och sjukvårdssystem är inte format för att klara av att möta upp dessa utmaningar. Vi räcker inte till, så vi måste hitta nya sätt.</a:t>
            </a:r>
            <a:endParaRPr sz="2000" dirty="0">
              <a:latin typeface="Times New Roman"/>
              <a:ea typeface="Times New Roman"/>
              <a:cs typeface="Times New Roman"/>
              <a:sym typeface="Times New Roman"/>
            </a:endParaRPr>
          </a:p>
          <a:p>
            <a:pPr marL="0" lvl="0" indent="0" algn="l" rtl="0">
              <a:lnSpc>
                <a:spcPct val="102470"/>
              </a:lnSpc>
              <a:spcBef>
                <a:spcPts val="1000"/>
              </a:spcBef>
              <a:spcAft>
                <a:spcPts val="0"/>
              </a:spcAft>
              <a:buNone/>
            </a:pPr>
            <a:endParaRPr sz="1700" dirty="0">
              <a:latin typeface="Times New Roman"/>
              <a:ea typeface="Times New Roman"/>
              <a:cs typeface="Times New Roman"/>
              <a:sym typeface="Times New Roman"/>
            </a:endParaRPr>
          </a:p>
          <a:p>
            <a:pPr marL="0" lvl="0" indent="0" algn="l" rtl="0">
              <a:lnSpc>
                <a:spcPct val="102470"/>
              </a:lnSpc>
              <a:spcBef>
                <a:spcPts val="1452"/>
              </a:spcBef>
              <a:spcAft>
                <a:spcPts val="0"/>
              </a:spcAft>
              <a:buNone/>
            </a:pPr>
            <a:endParaRPr sz="1700" dirty="0">
              <a:latin typeface="Times New Roman"/>
              <a:ea typeface="Times New Roman"/>
              <a:cs typeface="Times New Roman"/>
              <a:sym typeface="Times New Roman"/>
            </a:endParaRPr>
          </a:p>
          <a:p>
            <a:pPr marL="0" lvl="0" indent="0" algn="l" rtl="0">
              <a:lnSpc>
                <a:spcPct val="102470"/>
              </a:lnSpc>
              <a:spcBef>
                <a:spcPts val="1452"/>
              </a:spcBef>
              <a:spcAft>
                <a:spcPts val="0"/>
              </a:spcAft>
              <a:buNone/>
            </a:pPr>
            <a:endParaRPr sz="1700" dirty="0">
              <a:latin typeface="Times New Roman"/>
              <a:ea typeface="Times New Roman"/>
              <a:cs typeface="Times New Roman"/>
              <a:sym typeface="Times New Roman"/>
            </a:endParaRPr>
          </a:p>
        </p:txBody>
      </p:sp>
      <p:sp>
        <p:nvSpPr>
          <p:cNvPr id="358" name="Google Shape;35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700"/>
              <a:buFont typeface="Calibri"/>
              <a:buNone/>
              <a:tabLst/>
              <a:defRPr/>
            </a:pPr>
            <a:fld id="{00000000-1234-1234-1234-123412341234}" type="slidenum">
              <a:rPr kumimoji="0" lang="sv-SE" sz="17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700"/>
                <a:buFont typeface="Calibri"/>
                <a:buNone/>
                <a:tabLst/>
                <a:defRPr/>
              </a:pPr>
              <a:t>5</a:t>
            </a:fld>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0914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a:solidFill>
                  <a:schemeClr val="tx1"/>
                </a:solidFill>
                <a:effectLst/>
                <a:latin typeface="+mn-lt"/>
                <a:ea typeface="+mn-ea"/>
                <a:cs typeface="+mn-cs"/>
              </a:rPr>
              <a:t>Omställningen till nära vård är inte en traditionell organisationsförändring beslutad uppifrån. Nära vård börjar hos Märta, Kalle och Leila; hur vi utifrån enskilda människors situation och behov kan bidra till en så god hälsa som möjligt. Hur vi skiftar förhållningssätt och hittar lösningar i vardagen</a:t>
            </a:r>
            <a:r>
              <a:rPr lang="sv-SE" sz="1200" b="0" kern="1200" baseline="0">
                <a:solidFill>
                  <a:schemeClr val="tx1"/>
                </a:solidFill>
                <a:effectLst/>
                <a:latin typeface="+mn-lt"/>
                <a:ea typeface="+mn-ea"/>
                <a:cs typeface="+mn-cs"/>
              </a:rPr>
              <a:t> för att</a:t>
            </a:r>
            <a:r>
              <a:rPr lang="sv-SE" sz="1200" b="0" kern="1200">
                <a:solidFill>
                  <a:schemeClr val="tx1"/>
                </a:solidFill>
                <a:effectLst/>
                <a:latin typeface="+mn-lt"/>
                <a:ea typeface="+mn-ea"/>
                <a:cs typeface="+mn-cs"/>
              </a:rPr>
              <a:t> </a:t>
            </a:r>
            <a:r>
              <a:rPr lang="sv-SE"/>
              <a:t>leva i livet,</a:t>
            </a:r>
            <a:r>
              <a:rPr lang="sv-SE" baseline="0"/>
              <a:t> inte i vården.</a:t>
            </a:r>
          </a:p>
          <a:p>
            <a:endParaRPr lang="sv-SE"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171611"/>
                </a:solidFill>
                <a:effectLst/>
                <a:latin typeface="Arial" panose="020B0604020202020204" pitchFamily="34" charset="0"/>
              </a:rPr>
              <a:t>Omställningen till en god och nära vård kommer att ställa krav på förändringar av kulturen i hälso- och sjukvården och omsorgen.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171611"/>
                </a:solidFill>
                <a:effectLst/>
                <a:latin typeface="Arial" panose="020B0604020202020204" pitchFamily="34" charset="0"/>
              </a:rPr>
              <a:t>Det räcker inte alltid att fokusera på sin egen professionella kompetens för att hjälpa den enskilde.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171611"/>
                </a:solidFill>
                <a:effectLst/>
                <a:latin typeface="Arial" panose="020B0604020202020204" pitchFamily="34" charset="0"/>
              </a:rPr>
              <a:t>Personalen behöver sätta sig in i individens hela behov av hälso- och sjukvård och omsorgsinsatser och vilka förutsättningar den enskilde individen har att vara delaktig i sin vård och omsorg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10"/>
          </p:nvPr>
        </p:nvSpPr>
        <p:spPr/>
        <p:txBody>
          <a:bodyPr/>
          <a:lstStyle/>
          <a:p>
            <a:fld id="{A8FEEE50-C068-4CFE-88D2-7E8E5C4564BC}" type="slidenum">
              <a:rPr lang="sv-SE" smtClean="0"/>
              <a:t>6</a:t>
            </a:fld>
            <a:endParaRPr lang="sv-SE"/>
          </a:p>
        </p:txBody>
      </p:sp>
    </p:spTree>
    <p:extLst>
      <p:ext uri="{BB962C8B-B14F-4D97-AF65-F5344CB8AC3E}">
        <p14:creationId xmlns:p14="http://schemas.microsoft.com/office/powerpoint/2010/main" val="248204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a:t>Här visar SKR på fyra fokusförflyttningar som framgångsfaktorer för att nå målet.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(klicka) Vi ska gå från fokus på organisation till fokus på person och relation och gå från isolerade vård och omsorgsinsatser till samordning från personens fokus.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Man brukar prata om ett skifte från en produktionslogik till en tjänstelogik. Idag arbetar många tjänsteverksamheter i samhället utifrån den tjänst de själva producerar och ser inte till vad alla tjänsterna ger individen som helhet. </a:t>
            </a:r>
            <a:endParaRPr/>
          </a:p>
          <a:p>
            <a:pPr marL="0" lvl="0" indent="0" algn="l" rtl="0">
              <a:spcBef>
                <a:spcPts val="0"/>
              </a:spcBef>
              <a:spcAft>
                <a:spcPts val="0"/>
              </a:spcAft>
              <a:buClr>
                <a:schemeClr val="dk1"/>
              </a:buClr>
              <a:buSzPts val="1200"/>
              <a:buFont typeface="Calibri"/>
              <a:buNone/>
            </a:pPr>
            <a:r>
              <a:rPr lang="sv-SE"/>
              <a:t>T.ex. gör säkert Försäkringskassan det de ska och följer upp sin verksamhet och vårdcentralen gör detsamma på sitt håll. </a:t>
            </a:r>
            <a:endParaRPr/>
          </a:p>
          <a:p>
            <a:pPr marL="0" lvl="0" indent="0" algn="l" rtl="0">
              <a:spcBef>
                <a:spcPts val="0"/>
              </a:spcBef>
              <a:spcAft>
                <a:spcPts val="0"/>
              </a:spcAft>
              <a:buClr>
                <a:schemeClr val="dk1"/>
              </a:buClr>
              <a:buSzPts val="1200"/>
              <a:buFont typeface="Calibri"/>
              <a:buNone/>
            </a:pPr>
            <a:r>
              <a:rPr lang="sv-SE"/>
              <a:t>Men vem ser till tjänsten som helhet, det individen får ut av den? </a:t>
            </a:r>
            <a:endParaRPr/>
          </a:p>
          <a:p>
            <a:pPr marL="0" lvl="0" indent="0" algn="l" rtl="0">
              <a:spcBef>
                <a:spcPts val="0"/>
              </a:spcBef>
              <a:spcAft>
                <a:spcPts val="0"/>
              </a:spcAft>
              <a:buClr>
                <a:schemeClr val="dk1"/>
              </a:buClr>
              <a:buSzPts val="1200"/>
              <a:buFont typeface="Calibri"/>
              <a:buNone/>
            </a:pPr>
            <a:r>
              <a:rPr lang="sv-SE"/>
              <a:t>Man vet att om olika tjänster samordnas så ökar kvaliteten, man sparar resurser och dessutom skapar man en bättre arbetsmiljö för de som arbetar i de olika stuprören. </a:t>
            </a:r>
            <a:endParaRPr/>
          </a:p>
          <a:p>
            <a:pPr marL="0" lvl="0" indent="0" algn="l" rtl="0">
              <a:spcBef>
                <a:spcPts val="0"/>
              </a:spcBef>
              <a:spcAft>
                <a:spcPts val="0"/>
              </a:spcAft>
              <a:buClr>
                <a:schemeClr val="dk1"/>
              </a:buClr>
              <a:buSzPts val="1200"/>
              <a:buFont typeface="Calibri"/>
              <a:buNone/>
            </a:pPr>
            <a:r>
              <a:rPr lang="sv-SE"/>
              <a:t>Det finns alltså mycket att vinna på dessa fokusförflyttningar.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(klicka) Vi ska gå från att vara reaktiva och arbeta när ett problem har uppstått till att arbeta förebyggande, stötta den friska människan till hälsa och välbefinnande.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(klicka) Vi ska gå från invånare och patienter som passiva mottagare till aktiva medskapare. T.ex. har SKR forskning som visar att hela 95% av patienterna vill göra mer själva än vad vårdsystemet möjliggör. Kanske kan vi snegla på banken som ett gott exempel. De har skapat ett system som gör att man väljer en väg som kräver mindre resurser samtidigt som det har gett en upplevd ökad kvalitet och större nöjdhet. </a:t>
            </a:r>
          </a:p>
          <a:p>
            <a:pPr marL="0" lvl="0" indent="0" algn="l" rtl="0">
              <a:spcBef>
                <a:spcPts val="0"/>
              </a:spcBef>
              <a:spcAft>
                <a:spcPts val="0"/>
              </a:spcAft>
              <a:buClr>
                <a:schemeClr val="dk1"/>
              </a:buClr>
              <a:buSzPts val="1200"/>
              <a:buFont typeface="Calibri"/>
              <a:buNone/>
            </a:pPr>
            <a:endParaRPr lang="sv-SE"/>
          </a:p>
          <a:p>
            <a:pPr algn="l"/>
            <a:r>
              <a:rPr lang="sv-SE" b="1" i="0">
                <a:solidFill>
                  <a:srgbClr val="171611"/>
                </a:solidFill>
                <a:effectLst/>
                <a:latin typeface="Arial" panose="020B0604020202020204" pitchFamily="34" charset="0"/>
              </a:rPr>
              <a:t>Till presentatör: </a:t>
            </a:r>
            <a:r>
              <a:rPr lang="sv-SE" b="0" i="0">
                <a:solidFill>
                  <a:srgbClr val="171611"/>
                </a:solidFill>
                <a:effectLst/>
                <a:latin typeface="Arial" panose="020B0604020202020204" pitchFamily="34" charset="0"/>
              </a:rPr>
              <a:t>Fundera gärna innan din presentation vad dessa förflyttningarna kan innebära i din verksamhet/ditt sammanhang och välj ut några exempel </a:t>
            </a:r>
          </a:p>
          <a:p>
            <a:pPr algn="l"/>
            <a:endParaRPr lang="sv-SE" b="0" i="0">
              <a:solidFill>
                <a:srgbClr val="171611"/>
              </a:solidFill>
              <a:effectLst/>
              <a:latin typeface="Arial" panose="020B0604020202020204" pitchFamily="34" charset="0"/>
            </a:endParaRPr>
          </a:p>
          <a:p>
            <a:pPr algn="l"/>
            <a:r>
              <a:rPr lang="sv-SE" b="0" i="0">
                <a:solidFill>
                  <a:srgbClr val="171611"/>
                </a:solidFill>
                <a:effectLst/>
                <a:latin typeface="Arial" panose="020B0604020202020204" pitchFamily="34" charset="0"/>
              </a:rPr>
              <a:t>Kommande 4 bilder (12-15) visar varje fokusförflyttning för sig. Välj om du vill visa varje bild för sig eller helhetsbilden dvs bild 11.</a:t>
            </a: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385" name="Google Shape;3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700"/>
              <a:buFont typeface="Calibri"/>
              <a:buNone/>
              <a:tabLst/>
              <a:defRPr/>
            </a:pPr>
            <a:fld id="{00000000-1234-1234-1234-123412341234}" type="slidenum">
              <a:rPr kumimoji="0" lang="sv-SE" sz="17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700"/>
                <a:buFont typeface="Calibri"/>
                <a:buNone/>
                <a:tabLst/>
                <a:defRPr/>
              </a:pPr>
              <a:t>7</a:t>
            </a:fld>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a:solidFill>
                  <a:schemeClr val="tx1"/>
                </a:solidFill>
                <a:effectLst/>
                <a:latin typeface="+mn-lt"/>
                <a:ea typeface="+mn-ea"/>
                <a:cs typeface="+mn-cs"/>
              </a:rPr>
              <a:t>Den här bilden</a:t>
            </a:r>
            <a:r>
              <a:rPr lang="sv-SE" sz="1200" kern="1200" baseline="0" dirty="0">
                <a:solidFill>
                  <a:schemeClr val="tx1"/>
                </a:solidFill>
                <a:effectLst/>
                <a:latin typeface="+mn-lt"/>
                <a:ea typeface="+mn-ea"/>
                <a:cs typeface="+mn-cs"/>
              </a:rPr>
              <a:t> visar de vanligaste aktörerna som involveras i mötet med invånarna. </a:t>
            </a:r>
            <a:r>
              <a:rPr lang="sv-SE" sz="1200" kern="1200" dirty="0">
                <a:solidFill>
                  <a:schemeClr val="tx1"/>
                </a:solidFill>
                <a:effectLst/>
                <a:latin typeface="+mn-lt"/>
                <a:ea typeface="+mn-ea"/>
                <a:cs typeface="+mn-cs"/>
              </a:rPr>
              <a:t>I den nära vården är primärvården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som utförs av såväl kommuner som regioner) basen. </a:t>
            </a:r>
          </a:p>
          <a:p>
            <a:pPr marL="0" indent="0">
              <a:buFont typeface="Arial" panose="020B0604020202020204" pitchFamily="34" charset="0"/>
              <a:buNone/>
            </a:pPr>
            <a:r>
              <a:rPr lang="sv-SE" sz="1200" kern="1200" dirty="0">
                <a:solidFill>
                  <a:schemeClr val="tx1"/>
                </a:solidFill>
                <a:effectLst/>
                <a:latin typeface="+mn-lt"/>
                <a:ea typeface="+mn-ea"/>
                <a:cs typeface="+mn-cs"/>
              </a:rPr>
              <a:t>Den har ett viktigt uppdrag att samverka med andra delar av hälso- och sjukvården och andra till exempel socialtjänst och civilsamhället.</a:t>
            </a:r>
          </a:p>
          <a:p>
            <a:pPr marL="0" indent="0">
              <a:buFont typeface="Arial" panose="020B0604020202020204" pitchFamily="34" charset="0"/>
              <a:buNone/>
            </a:pPr>
            <a:endParaRPr lang="sv-SE" sz="1200" kern="1200">
              <a:solidFill>
                <a:schemeClr val="tx1"/>
              </a:solidFill>
              <a:effectLst/>
              <a:latin typeface="+mn-lt"/>
              <a:ea typeface="+mn-ea"/>
              <a:cs typeface="+mn-cs"/>
            </a:endParaRPr>
          </a:p>
          <a:p>
            <a:pPr marL="0" indent="0">
              <a:buFont typeface="Arial" panose="020B0604020202020204" pitchFamily="34" charset="0"/>
              <a:buNone/>
            </a:pPr>
            <a:r>
              <a:rPr lang="sv-SE" sz="1200" kern="1200">
                <a:solidFill>
                  <a:schemeClr val="tx1"/>
                </a:solidFill>
                <a:effectLst/>
                <a:latin typeface="+mn-lt"/>
                <a:ea typeface="+mn-ea"/>
                <a:cs typeface="+mn-cs"/>
              </a:rPr>
              <a:t>Det </a:t>
            </a:r>
            <a:r>
              <a:rPr lang="sv-SE" sz="1200" kern="1200" dirty="0">
                <a:solidFill>
                  <a:schemeClr val="tx1"/>
                </a:solidFill>
                <a:effectLst/>
                <a:latin typeface="+mn-lt"/>
                <a:ea typeface="+mn-ea"/>
                <a:cs typeface="+mn-cs"/>
              </a:rPr>
              <a:t>rosa</a:t>
            </a:r>
            <a:r>
              <a:rPr lang="sv-SE" sz="1200" kern="1200" baseline="0" dirty="0">
                <a:solidFill>
                  <a:schemeClr val="tx1"/>
                </a:solidFill>
                <a:effectLst/>
                <a:latin typeface="+mn-lt"/>
                <a:ea typeface="+mn-ea"/>
                <a:cs typeface="+mn-cs"/>
              </a:rPr>
              <a:t> cirkeln</a:t>
            </a:r>
            <a:r>
              <a:rPr lang="sv-SE" sz="1200" kern="1200" dirty="0">
                <a:solidFill>
                  <a:schemeClr val="tx1"/>
                </a:solidFill>
                <a:effectLst/>
                <a:latin typeface="+mn-lt"/>
                <a:ea typeface="+mn-ea"/>
                <a:cs typeface="+mn-cs"/>
              </a:rPr>
              <a:t> i bilden beskriver den nära vården, en form av samverkanssystem som bildar ett kitt mellan olika verksamheter. </a:t>
            </a:r>
          </a:p>
          <a:p>
            <a:pPr marL="0" indent="0">
              <a:buFont typeface="Arial" panose="020B0604020202020204" pitchFamily="34" charset="0"/>
              <a:buNone/>
            </a:pPr>
            <a:r>
              <a:rPr lang="sv-SE" sz="1200" kern="1200" dirty="0">
                <a:solidFill>
                  <a:schemeClr val="tx1"/>
                </a:solidFill>
                <a:effectLst/>
                <a:latin typeface="+mn-lt"/>
                <a:ea typeface="+mn-ea"/>
                <a:cs typeface="+mn-cs"/>
              </a:rPr>
              <a:t> </a:t>
            </a:r>
          </a:p>
          <a:p>
            <a:pPr marL="0" indent="0">
              <a:buFont typeface="Arial" panose="020B0604020202020204" pitchFamily="34" charset="0"/>
              <a:buNone/>
            </a:pPr>
            <a:r>
              <a:rPr lang="sv-SE" sz="1200" kern="1200" dirty="0">
                <a:solidFill>
                  <a:schemeClr val="tx1"/>
                </a:solidFill>
                <a:effectLst/>
                <a:latin typeface="+mn-lt"/>
                <a:ea typeface="+mn-ea"/>
                <a:cs typeface="+mn-cs"/>
              </a:rPr>
              <a:t>Den lilla tomma cirkeln</a:t>
            </a:r>
            <a:r>
              <a:rPr lang="sv-SE" sz="1200" kern="1200" baseline="0" dirty="0">
                <a:solidFill>
                  <a:schemeClr val="tx1"/>
                </a:solidFill>
                <a:effectLst/>
                <a:latin typeface="+mn-lt"/>
                <a:ea typeface="+mn-ea"/>
                <a:cs typeface="+mn-cs"/>
              </a:rPr>
              <a:t> symboliserar verksamheter som inte finns namngivna i bilden men som bidrar och påverkar den enskilde individens hälsa. </a:t>
            </a:r>
            <a:r>
              <a:rPr lang="sv-SE" sz="1200" kern="1200" dirty="0">
                <a:solidFill>
                  <a:schemeClr val="tx1"/>
                </a:solidFill>
                <a:effectLst/>
                <a:latin typeface="+mn-lt"/>
                <a:ea typeface="+mn-ea"/>
                <a:cs typeface="+mn-cs"/>
              </a:rPr>
              <a:t>En viktig drivkraft när vi utvecklar nära vård är att fördjupa kunskapen om helheten och om vilka värden som skapas.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0" indent="0">
              <a:buFont typeface="Arial" panose="020B0604020202020204" pitchFamily="34" charset="0"/>
              <a:buNone/>
            </a:pPr>
            <a:r>
              <a:rPr lang="sv-SE" sz="1200" kern="1200" dirty="0">
                <a:solidFill>
                  <a:schemeClr val="tx1"/>
                </a:solidFill>
                <a:effectLst/>
                <a:latin typeface="+mn-lt"/>
                <a:ea typeface="+mn-ea"/>
                <a:cs typeface="+mn-cs"/>
              </a:rPr>
              <a:t>Med ett sådant synsätt blir det viktigt att se till individens hela hälso-, vård och omsorgsprocess, oavsett i vilken del av kedjan man själv är verksam.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8</a:t>
            </a:fld>
            <a:endParaRPr lang="sv-SE"/>
          </a:p>
        </p:txBody>
      </p:sp>
    </p:spTree>
    <p:extLst>
      <p:ext uri="{BB962C8B-B14F-4D97-AF65-F5344CB8AC3E}">
        <p14:creationId xmlns:p14="http://schemas.microsoft.com/office/powerpoint/2010/main" val="59623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a:t>Hösten </a:t>
            </a:r>
            <a:r>
              <a:rPr lang="sv-SE" i="0" dirty="0"/>
              <a:t>2021 startade ett tvåårigt projekt (Nära vård i Sörmland) som finns på FoUiS. Syftet med projektet är att skapa förutsättningar för det gemensamma arbetet med omställningen till en nära vård. </a:t>
            </a:r>
          </a:p>
          <a:p>
            <a:r>
              <a:rPr lang="sv-SE" i="0" dirty="0"/>
              <a:t>Projektet har till uppgift att ta fram en målbild, fokusområden och struktur för det gemensamma arbetet, samt ta fram förslag på indikatorer för att mäta att omställningen går åt rätt håll.</a:t>
            </a:r>
          </a:p>
          <a:p>
            <a:endParaRPr lang="sv-SE" i="1" dirty="0"/>
          </a:p>
          <a:p>
            <a:r>
              <a:rPr lang="sv-SE" i="1" dirty="0"/>
              <a:t>Målbilden</a:t>
            </a:r>
            <a:r>
              <a:rPr lang="sv-SE" dirty="0"/>
              <a:t> för Sörmlands arbete med omställningen till nära vård med målet 2035 (bild 10-13)</a:t>
            </a:r>
          </a:p>
          <a:p>
            <a:endParaRPr lang="sv-SE" dirty="0"/>
          </a:p>
          <a:p>
            <a:r>
              <a:rPr lang="sv-SE" dirty="0"/>
              <a:t>Förutsättningar och framgångsfaktorer – Vad behöver vi hela tiden ha med oss och fokusera på (bild 14-16)</a:t>
            </a:r>
          </a:p>
          <a:p>
            <a:endParaRPr lang="sv-SE" i="1" dirty="0"/>
          </a:p>
          <a:p>
            <a:r>
              <a:rPr lang="sv-SE" i="1" dirty="0"/>
              <a:t>Fokusområden </a:t>
            </a:r>
            <a:r>
              <a:rPr lang="sv-SE" dirty="0"/>
              <a:t>– Fokusområden för arbetet 2023-2027 (bild 17-22).</a:t>
            </a:r>
          </a:p>
          <a:p>
            <a:endParaRPr lang="sv-SE" dirty="0"/>
          </a:p>
          <a:p>
            <a:r>
              <a:rPr lang="sv-SE" i="1" dirty="0"/>
              <a:t>Gemensamma satsningar</a:t>
            </a:r>
            <a:r>
              <a:rPr lang="sv-SE" dirty="0"/>
              <a:t> – Inom fokusområdena ska </a:t>
            </a:r>
            <a:r>
              <a:rPr lang="sv-SE" i="1" dirty="0"/>
              <a:t>gemensamma</a:t>
            </a:r>
            <a:r>
              <a:rPr lang="sv-SE" dirty="0"/>
              <a:t> satsningar göras (dvs där både kommun och regionverksamhet förekommer). (bild 23-25)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Indikatorer – uppföljning </a:t>
            </a:r>
            <a:r>
              <a:rPr lang="sv-SE" dirty="0"/>
              <a:t>– </a:t>
            </a:r>
            <a:r>
              <a:rPr lang="sv-SE" sz="1200" dirty="0">
                <a:effectLst/>
                <a:latin typeface="Calibri" panose="020F0502020204030204" pitchFamily="34" charset="0"/>
                <a:ea typeface="Calibri" panose="020F0502020204030204" pitchFamily="34" charset="0"/>
                <a:cs typeface="Times New Roman" panose="02020603050405020304" pitchFamily="18" charset="0"/>
              </a:rPr>
              <a:t>indikatorer för att följa utvecklingen till en mer nära vård i Sörmland. Indikatorerna är tänkta att mäta mot målbilden 2035</a:t>
            </a:r>
            <a:r>
              <a:rPr lang="sv-SE" dirty="0"/>
              <a:t> (bild 26).</a:t>
            </a:r>
          </a:p>
          <a:p>
            <a:endParaRPr lang="sv-SE" dirty="0"/>
          </a:p>
        </p:txBody>
      </p:sp>
      <p:sp>
        <p:nvSpPr>
          <p:cNvPr id="4" name="Platshållare för bildnummer 3"/>
          <p:cNvSpPr>
            <a:spLocks noGrp="1"/>
          </p:cNvSpPr>
          <p:nvPr>
            <p:ph type="sldNum" sz="quarter" idx="5"/>
          </p:nvPr>
        </p:nvSpPr>
        <p:spPr/>
        <p:txBody>
          <a:bodyPr/>
          <a:lstStyle/>
          <a:p>
            <a:fld id="{D388DAC6-6BFF-4C04-BE07-4E1D4B653556}" type="slidenum">
              <a:rPr lang="sv-SE" smtClean="0"/>
              <a:t>9</a:t>
            </a:fld>
            <a:endParaRPr lang="sv-SE"/>
          </a:p>
        </p:txBody>
      </p:sp>
    </p:spTree>
    <p:extLst>
      <p:ext uri="{BB962C8B-B14F-4D97-AF65-F5344CB8AC3E}">
        <p14:creationId xmlns:p14="http://schemas.microsoft.com/office/powerpoint/2010/main" val="375630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visuella målbilden visar den nära vården i Sörmland 2035. Invånaren (den gröna) har krokat arm med medarbetaren (den blå) och organisation (den röda) och blickar ut över ett samhälle med god hälsa, samarbete och flexibla vårdlösningar</a:t>
            </a:r>
          </a:p>
          <a:p>
            <a:endParaRPr lang="sv-SE" dirty="0"/>
          </a:p>
          <a:p>
            <a:r>
              <a:rPr lang="sv-SE" sz="1800" i="0" dirty="0">
                <a:effectLst/>
                <a:latin typeface="Calibri" panose="020F0502020204030204" pitchFamily="34" charset="0"/>
                <a:ea typeface="Calibri" panose="020F0502020204030204" pitchFamily="34" charset="0"/>
              </a:rPr>
              <a:t>Målbilden består av tre målområden till vilka ett antal värdeord är kopplade, läs mer på </a:t>
            </a:r>
            <a:r>
              <a:rPr lang="sv-SE" sz="2800" dirty="0">
                <a:hlinkClick r:id="rId3"/>
              </a:rPr>
              <a:t>FOU (sormland.se)</a:t>
            </a:r>
            <a:endParaRPr lang="sv-SE" sz="1800" i="0" dirty="0">
              <a:effectLst/>
              <a:latin typeface="Calibri" panose="020F0502020204030204" pitchFamily="34" charset="0"/>
              <a:ea typeface="Calibri" panose="020F0502020204030204" pitchFamily="34" charset="0"/>
            </a:endParaRPr>
          </a:p>
          <a:p>
            <a:endParaRPr lang="sv-SE" sz="1800" i="0" dirty="0">
              <a:effectLst/>
              <a:latin typeface="Calibri" panose="020F0502020204030204" pitchFamily="34" charset="0"/>
              <a:ea typeface="Calibri" panose="020F0502020204030204" pitchFamily="34" charset="0"/>
            </a:endParaRPr>
          </a:p>
          <a:p>
            <a:r>
              <a:rPr lang="sv-SE" sz="1800" i="0" dirty="0">
                <a:effectLst/>
                <a:latin typeface="Calibri" panose="020F0502020204030204" pitchFamily="34" charset="0"/>
                <a:ea typeface="Calibri" panose="020F0502020204030204" pitchFamily="34" charset="0"/>
              </a:rPr>
              <a:t>Bild 11, 12 och 13 är exempel på vad målbilden kan innebära utifrån tre </a:t>
            </a:r>
            <a:r>
              <a:rPr lang="sv-SE" sz="1800" i="0" dirty="0" err="1">
                <a:effectLst/>
                <a:latin typeface="Calibri" panose="020F0502020204030204" pitchFamily="34" charset="0"/>
                <a:ea typeface="Calibri" panose="020F0502020204030204" pitchFamily="34" charset="0"/>
              </a:rPr>
              <a:t>pesepktiv</a:t>
            </a:r>
            <a:r>
              <a:rPr lang="sv-SE" sz="1800" i="0" dirty="0">
                <a:effectLst/>
                <a:latin typeface="Calibri" panose="020F0502020204030204" pitchFamily="34" charset="0"/>
                <a:ea typeface="Calibri" panose="020F0502020204030204" pitchFamily="34" charset="0"/>
              </a:rPr>
              <a:t>.</a:t>
            </a:r>
          </a:p>
        </p:txBody>
      </p:sp>
      <p:sp>
        <p:nvSpPr>
          <p:cNvPr id="4" name="Platshållare för bildnummer 3"/>
          <p:cNvSpPr>
            <a:spLocks noGrp="1"/>
          </p:cNvSpPr>
          <p:nvPr>
            <p:ph type="sldNum" sz="quarter" idx="5"/>
          </p:nvPr>
        </p:nvSpPr>
        <p:spPr/>
        <p:txBody>
          <a:bodyPr/>
          <a:lstStyle/>
          <a:p>
            <a:fld id="{D388DAC6-6BFF-4C04-BE07-4E1D4B653556}" type="slidenum">
              <a:rPr lang="sv-SE" smtClean="0"/>
              <a:t>10</a:t>
            </a:fld>
            <a:endParaRPr lang="sv-SE"/>
          </a:p>
        </p:txBody>
      </p:sp>
    </p:spTree>
    <p:extLst>
      <p:ext uri="{BB962C8B-B14F-4D97-AF65-F5344CB8AC3E}">
        <p14:creationId xmlns:p14="http://schemas.microsoft.com/office/powerpoint/2010/main" val="326138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2BF5AB2F-688B-42C2-83A9-AF066F7BBB62}" type="datetime1">
              <a:rPr lang="sv-SE" smtClean="0"/>
              <a:t>2023-02-28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6933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C1935747-90DD-4EE1-BD8C-40A7419AE0AA}" type="datetime1">
              <a:rPr lang="sv-SE" smtClean="0"/>
              <a:t>2023-02-28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71386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B015DED2-6BA0-4D44-AECC-7C3CEA5A2E60}" type="datetime1">
              <a:rPr lang="sv-SE" smtClean="0"/>
              <a:t>2023-02-28</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76272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D74DEBA2-2C38-4096-BB89-AF27E61DD81B}" type="datetime1">
              <a:rPr lang="sv-SE" smtClean="0"/>
              <a:t>2023-02-28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60435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21345D01-9F1A-4800-A175-F8687E2B0D75}" type="datetime1">
              <a:rPr lang="sv-SE" smtClean="0"/>
              <a:t>2023-02-28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61313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BF7D2FEC-555C-4CBC-BC8A-FEBB7679BEDB}" type="datetime1">
              <a:rPr lang="sv-SE" smtClean="0"/>
              <a:t>2023-02-28</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015969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33BAC7D6-B633-4D62-83B0-7F149721E148}" type="datetime1">
              <a:rPr lang="sv-SE" smtClean="0"/>
              <a:t>2023-02-28</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123189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5A5845C1-C9D0-4ED0-95B2-F4C259E57C8E}" type="datetime1">
              <a:rPr lang="sv-SE" smtClean="0"/>
              <a:t>2023-02-28</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38658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4F121B1-B7C8-4251-A4E7-92D4B87ED843}"/>
              </a:ext>
            </a:extLst>
          </p:cNvPr>
          <p:cNvSpPr>
            <a:spLocks noGrp="1"/>
          </p:cNvSpPr>
          <p:nvPr>
            <p:ph type="dt" sz="half" idx="10"/>
          </p:nvPr>
        </p:nvSpPr>
        <p:spPr/>
        <p:txBody>
          <a:bodyPr/>
          <a:lstStyle/>
          <a:p>
            <a:fld id="{79ADC175-C56E-4BAE-935B-2472D908624A}" type="datetime1">
              <a:rPr lang="sv-SE" smtClean="0"/>
              <a:t>2023-02-28</a:t>
            </a:fld>
            <a:endParaRPr lang="sv-SE"/>
          </a:p>
        </p:txBody>
      </p:sp>
      <p:sp>
        <p:nvSpPr>
          <p:cNvPr id="5" name="Platshållare för sidfot 4">
            <a:extLst>
              <a:ext uri="{FF2B5EF4-FFF2-40B4-BE49-F238E27FC236}">
                <a16:creationId xmlns:a16="http://schemas.microsoft.com/office/drawing/2014/main" id="{B7404013-0B03-4E02-B587-45F4D45113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BF4277-B7BF-4796-932D-AE496FBDF07D}"/>
              </a:ext>
            </a:extLst>
          </p:cNvPr>
          <p:cNvSpPr>
            <a:spLocks noGrp="1"/>
          </p:cNvSpPr>
          <p:nvPr>
            <p:ph type="sldNum" sz="quarter" idx="12"/>
          </p:nvPr>
        </p:nvSpPr>
        <p:spPr/>
        <p:txBody>
          <a:bodyPr/>
          <a:lstStyle/>
          <a:p>
            <a:fld id="{84BFD868-83CE-434D-86EF-717B42CD7FB8}" type="slidenum">
              <a:rPr lang="sv-SE" smtClean="0"/>
              <a:pPr/>
              <a:t>‹#›</a:t>
            </a:fld>
            <a:endParaRPr lang="sv-SE"/>
          </a:p>
        </p:txBody>
      </p:sp>
      <p:pic>
        <p:nvPicPr>
          <p:cNvPr id="11" name="Bildobjekt 10">
            <a:extLst>
              <a:ext uri="{FF2B5EF4-FFF2-40B4-BE49-F238E27FC236}">
                <a16:creationId xmlns:a16="http://schemas.microsoft.com/office/drawing/2014/main" id="{CA1B356A-6645-4A05-807C-4CC7DEC2C2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23199" y="1246909"/>
            <a:ext cx="7545602" cy="5290668"/>
          </a:xfrm>
          <a:prstGeom prst="rect">
            <a:avLst/>
          </a:prstGeom>
        </p:spPr>
      </p:pic>
      <p:sp>
        <p:nvSpPr>
          <p:cNvPr id="2" name="textruta 1">
            <a:extLst>
              <a:ext uri="{FF2B5EF4-FFF2-40B4-BE49-F238E27FC236}">
                <a16:creationId xmlns:a16="http://schemas.microsoft.com/office/drawing/2014/main" id="{B088EE3E-8040-4173-8B1E-684B4F6E3294}"/>
              </a:ext>
            </a:extLst>
          </p:cNvPr>
          <p:cNvSpPr txBox="1"/>
          <p:nvPr/>
        </p:nvSpPr>
        <p:spPr>
          <a:xfrm>
            <a:off x="1827759" y="235892"/>
            <a:ext cx="853227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400">
                <a:solidFill>
                  <a:srgbClr val="891C00"/>
                </a:solidFill>
              </a:rPr>
              <a:t>FoU i Sörmland</a:t>
            </a:r>
            <a:endParaRPr lang="sv-SE" sz="4400"/>
          </a:p>
        </p:txBody>
      </p:sp>
      <p:sp>
        <p:nvSpPr>
          <p:cNvPr id="3" name="textruta 2">
            <a:extLst>
              <a:ext uri="{FF2B5EF4-FFF2-40B4-BE49-F238E27FC236}">
                <a16:creationId xmlns:a16="http://schemas.microsoft.com/office/drawing/2014/main" id="{2EDDAA74-FD01-4E44-B3C3-8CC38ABCE058}"/>
              </a:ext>
            </a:extLst>
          </p:cNvPr>
          <p:cNvSpPr txBox="1"/>
          <p:nvPr/>
        </p:nvSpPr>
        <p:spPr>
          <a:xfrm>
            <a:off x="1809802" y="842462"/>
            <a:ext cx="855023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a:solidFill>
                  <a:srgbClr val="891C00"/>
                </a:solidFill>
              </a:rPr>
              <a:t>Kommuner &amp; region i samverkan</a:t>
            </a:r>
          </a:p>
          <a:p>
            <a:endParaRPr lang="sv-SE"/>
          </a:p>
        </p:txBody>
      </p:sp>
    </p:spTree>
    <p:extLst>
      <p:ext uri="{BB962C8B-B14F-4D97-AF65-F5344CB8AC3E}">
        <p14:creationId xmlns:p14="http://schemas.microsoft.com/office/powerpoint/2010/main" val="3681636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Svart rubrik">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4F121B1-B7C8-4251-A4E7-92D4B87ED843}"/>
              </a:ext>
            </a:extLst>
          </p:cNvPr>
          <p:cNvSpPr>
            <a:spLocks noGrp="1"/>
          </p:cNvSpPr>
          <p:nvPr>
            <p:ph type="dt" sz="half" idx="10"/>
          </p:nvPr>
        </p:nvSpPr>
        <p:spPr/>
        <p:txBody>
          <a:bodyPr/>
          <a:lstStyle/>
          <a:p>
            <a:fld id="{51425353-C5EA-431B-BC8A-9744D8C70849}" type="datetime1">
              <a:rPr lang="sv-SE" smtClean="0"/>
              <a:t>2023-02-28</a:t>
            </a:fld>
            <a:endParaRPr lang="sv-SE"/>
          </a:p>
        </p:txBody>
      </p:sp>
      <p:sp>
        <p:nvSpPr>
          <p:cNvPr id="5" name="Platshållare för sidfot 4">
            <a:extLst>
              <a:ext uri="{FF2B5EF4-FFF2-40B4-BE49-F238E27FC236}">
                <a16:creationId xmlns:a16="http://schemas.microsoft.com/office/drawing/2014/main" id="{B7404013-0B03-4E02-B587-45F4D45113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BF4277-B7BF-4796-932D-AE496FBDF07D}"/>
              </a:ext>
            </a:extLst>
          </p:cNvPr>
          <p:cNvSpPr>
            <a:spLocks noGrp="1"/>
          </p:cNvSpPr>
          <p:nvPr>
            <p:ph type="sldNum" sz="quarter" idx="12"/>
          </p:nvPr>
        </p:nvSpPr>
        <p:spPr/>
        <p:txBody>
          <a:bodyPr/>
          <a:lstStyle/>
          <a:p>
            <a:fld id="{84BFD868-83CE-434D-86EF-717B42CD7FB8}" type="slidenum">
              <a:rPr lang="sv-SE" smtClean="0"/>
              <a:pPr/>
              <a:t>‹#›</a:t>
            </a:fld>
            <a:endParaRPr lang="sv-SE"/>
          </a:p>
        </p:txBody>
      </p:sp>
      <p:pic>
        <p:nvPicPr>
          <p:cNvPr id="11" name="Bildobjekt 10" descr="En bild som visar text, klocka&#10;&#10;Automatiskt genererad beskrivning">
            <a:extLst>
              <a:ext uri="{FF2B5EF4-FFF2-40B4-BE49-F238E27FC236}">
                <a16:creationId xmlns:a16="http://schemas.microsoft.com/office/drawing/2014/main" id="{CA1B356A-6645-4A05-807C-4CC7DEC2C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628" y="1346899"/>
            <a:ext cx="7708744" cy="4724123"/>
          </a:xfrm>
          <a:prstGeom prst="rect">
            <a:avLst/>
          </a:prstGeom>
        </p:spPr>
      </p:pic>
      <p:sp>
        <p:nvSpPr>
          <p:cNvPr id="13" name="Platshållare för text 12">
            <a:extLst>
              <a:ext uri="{FF2B5EF4-FFF2-40B4-BE49-F238E27FC236}">
                <a16:creationId xmlns:a16="http://schemas.microsoft.com/office/drawing/2014/main" id="{19950B36-67CA-4E80-87D6-896A516BAD22}"/>
              </a:ext>
            </a:extLst>
          </p:cNvPr>
          <p:cNvSpPr>
            <a:spLocks noGrp="1"/>
          </p:cNvSpPr>
          <p:nvPr>
            <p:ph type="body" sz="quarter" idx="13"/>
          </p:nvPr>
        </p:nvSpPr>
        <p:spPr>
          <a:xfrm>
            <a:off x="1828810" y="304721"/>
            <a:ext cx="8532277" cy="636113"/>
          </a:xfrm>
        </p:spPr>
        <p:txBody>
          <a:bodyPr>
            <a:normAutofit/>
          </a:bodyPr>
          <a:lstStyle>
            <a:lvl1pPr marL="0" indent="0" algn="ctr">
              <a:buNone/>
              <a:defRPr sz="44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a:t>Klicka här för att ändra format på bakgrundstexten</a:t>
            </a:r>
          </a:p>
        </p:txBody>
      </p:sp>
      <p:sp>
        <p:nvSpPr>
          <p:cNvPr id="15" name="Platshållare för text 14">
            <a:extLst>
              <a:ext uri="{FF2B5EF4-FFF2-40B4-BE49-F238E27FC236}">
                <a16:creationId xmlns:a16="http://schemas.microsoft.com/office/drawing/2014/main" id="{9C6F44AC-DD29-41D1-968D-BFDF311241EF}"/>
              </a:ext>
            </a:extLst>
          </p:cNvPr>
          <p:cNvSpPr>
            <a:spLocks noGrp="1"/>
          </p:cNvSpPr>
          <p:nvPr>
            <p:ph type="body" sz="quarter" idx="14"/>
          </p:nvPr>
        </p:nvSpPr>
        <p:spPr>
          <a:xfrm>
            <a:off x="1830913" y="849394"/>
            <a:ext cx="8531225" cy="442913"/>
          </a:xfrm>
        </p:spPr>
        <p:txBody>
          <a:bodyPr>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2632010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F058C-8957-4A27-B6D8-9D8CB8FE6C29}"/>
              </a:ext>
            </a:extLst>
          </p:cNvPr>
          <p:cNvSpPr>
            <a:spLocks noGrp="1"/>
          </p:cNvSpPr>
          <p:nvPr>
            <p:ph type="title"/>
          </p:nvPr>
        </p:nvSpPr>
        <p:spPr>
          <a:xfrm>
            <a:off x="838200" y="365125"/>
            <a:ext cx="9659587"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587A35-2B0A-4900-BFD3-5852AD981C5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20AC022-1F93-43CA-AC97-80B42D9F7F15}"/>
              </a:ext>
            </a:extLst>
          </p:cNvPr>
          <p:cNvSpPr>
            <a:spLocks noGrp="1"/>
          </p:cNvSpPr>
          <p:nvPr>
            <p:ph type="dt" sz="half" idx="10"/>
          </p:nvPr>
        </p:nvSpPr>
        <p:spPr/>
        <p:txBody>
          <a:bodyPr/>
          <a:lstStyle/>
          <a:p>
            <a:fld id="{67F84D58-FDA1-4F43-AE88-0D56A06EABAC}" type="datetime1">
              <a:rPr lang="sv-SE" smtClean="0"/>
              <a:t>2023-02-28</a:t>
            </a:fld>
            <a:endParaRPr lang="sv-SE"/>
          </a:p>
        </p:txBody>
      </p:sp>
      <p:sp>
        <p:nvSpPr>
          <p:cNvPr id="5" name="Platshållare för sidfot 4">
            <a:extLst>
              <a:ext uri="{FF2B5EF4-FFF2-40B4-BE49-F238E27FC236}">
                <a16:creationId xmlns:a16="http://schemas.microsoft.com/office/drawing/2014/main" id="{1C8CD8D4-AB18-4359-9C15-D759C23F00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2BE5DE-A3BF-4376-B242-2F7C25E8FB92}"/>
              </a:ext>
            </a:extLst>
          </p:cNvPr>
          <p:cNvSpPr>
            <a:spLocks noGrp="1"/>
          </p:cNvSpPr>
          <p:nvPr>
            <p:ph type="sldNum" sz="quarter" idx="12"/>
          </p:nvPr>
        </p:nvSpPr>
        <p:spPr/>
        <p:txBody>
          <a:bodyPr/>
          <a:lstStyle/>
          <a:p>
            <a:fld id="{12045A8E-FC4C-454A-9269-BF0349842347}" type="slidenum">
              <a:rPr lang="sv-SE" smtClean="0"/>
              <a:pPr/>
              <a:t>‹#›</a:t>
            </a:fld>
            <a:r>
              <a:rPr lang="sv-SE"/>
              <a:t> av 10</a:t>
            </a:r>
          </a:p>
        </p:txBody>
      </p:sp>
    </p:spTree>
    <p:extLst>
      <p:ext uri="{BB962C8B-B14F-4D97-AF65-F5344CB8AC3E}">
        <p14:creationId xmlns:p14="http://schemas.microsoft.com/office/powerpoint/2010/main" val="392589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2B29304E-2957-44EA-B2E4-C4CD78554F82}" type="datetime1">
              <a:rPr lang="sv-SE" smtClean="0"/>
              <a:t>2023-02-28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68232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FBAD0-C284-4426-8DE0-FBC6396C27E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DEC6BD-C30B-4C45-A046-75393494FCC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C57E385-EA24-47F1-961F-939298C1D9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1AB90C6-A47C-4728-B6E7-309D774F1401}"/>
              </a:ext>
            </a:extLst>
          </p:cNvPr>
          <p:cNvSpPr>
            <a:spLocks noGrp="1"/>
          </p:cNvSpPr>
          <p:nvPr>
            <p:ph type="dt" sz="half" idx="10"/>
          </p:nvPr>
        </p:nvSpPr>
        <p:spPr/>
        <p:txBody>
          <a:bodyPr/>
          <a:lstStyle/>
          <a:p>
            <a:fld id="{DD51E2FF-21D4-4E6B-8F35-BED21829B880}" type="datetime1">
              <a:rPr lang="sv-SE" smtClean="0"/>
              <a:t>2023-02-28</a:t>
            </a:fld>
            <a:endParaRPr lang="sv-SE"/>
          </a:p>
        </p:txBody>
      </p:sp>
      <p:sp>
        <p:nvSpPr>
          <p:cNvPr id="6" name="Platshållare för sidfot 5">
            <a:extLst>
              <a:ext uri="{FF2B5EF4-FFF2-40B4-BE49-F238E27FC236}">
                <a16:creationId xmlns:a16="http://schemas.microsoft.com/office/drawing/2014/main" id="{F53F7F6A-EFD3-4E7C-BAF1-67527EA9C17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C7BC03-A2B6-4A9B-9BFC-E7412105F48F}"/>
              </a:ext>
            </a:extLst>
          </p:cNvPr>
          <p:cNvSpPr>
            <a:spLocks noGrp="1"/>
          </p:cNvSpPr>
          <p:nvPr>
            <p:ph type="sldNum" sz="quarter" idx="12"/>
          </p:nvPr>
        </p:nvSpPr>
        <p:spPr/>
        <p:txBody>
          <a:bodyPr/>
          <a:lstStyle>
            <a:lvl1pPr>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75176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E71A6-6FC8-4899-A188-15E9F5E01DCF}"/>
              </a:ext>
            </a:extLst>
          </p:cNvPr>
          <p:cNvSpPr>
            <a:spLocks noGrp="1"/>
          </p:cNvSpPr>
          <p:nvPr>
            <p:ph type="title"/>
          </p:nvPr>
        </p:nvSpPr>
        <p:spPr>
          <a:xfrm>
            <a:off x="839788" y="365125"/>
            <a:ext cx="9586747"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392B61-47E7-4210-86A8-A386CC58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2228F74-7FF6-416F-936A-B3018C485D3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7DAFF74-7830-461A-B154-3C4D3E780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7B081E4-9DE8-4A48-9C1B-5FE1F6DEA98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21C1239-67CA-4EDB-B3EE-27819A318AF9}"/>
              </a:ext>
            </a:extLst>
          </p:cNvPr>
          <p:cNvSpPr>
            <a:spLocks noGrp="1"/>
          </p:cNvSpPr>
          <p:nvPr>
            <p:ph type="dt" sz="half" idx="10"/>
          </p:nvPr>
        </p:nvSpPr>
        <p:spPr/>
        <p:txBody>
          <a:bodyPr/>
          <a:lstStyle/>
          <a:p>
            <a:fld id="{5BF1E3E0-4BE2-4D1E-81DC-FC425A31CB76}" type="datetime1">
              <a:rPr lang="sv-SE" smtClean="0"/>
              <a:t>2023-02-28</a:t>
            </a:fld>
            <a:endParaRPr lang="sv-SE"/>
          </a:p>
        </p:txBody>
      </p:sp>
      <p:sp>
        <p:nvSpPr>
          <p:cNvPr id="8" name="Platshållare för sidfot 7">
            <a:extLst>
              <a:ext uri="{FF2B5EF4-FFF2-40B4-BE49-F238E27FC236}">
                <a16:creationId xmlns:a16="http://schemas.microsoft.com/office/drawing/2014/main" id="{171BCE54-6A36-4846-9A13-36488A28A6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A51597A-E27D-4468-8CC7-429FB73510F5}"/>
              </a:ext>
            </a:extLst>
          </p:cNvPr>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484248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E702E-9397-43F8-997B-453B2B1095E8}"/>
              </a:ext>
            </a:extLst>
          </p:cNvPr>
          <p:cNvSpPr>
            <a:spLocks noGrp="1"/>
          </p:cNvSpPr>
          <p:nvPr>
            <p:ph type="title"/>
          </p:nvPr>
        </p:nvSpPr>
        <p:spPr>
          <a:xfrm>
            <a:off x="838200" y="365125"/>
            <a:ext cx="9623961" cy="1325563"/>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AE32F5-EC0B-4B9E-89F1-20FA9BEBF2EF}"/>
              </a:ext>
            </a:extLst>
          </p:cNvPr>
          <p:cNvSpPr>
            <a:spLocks noGrp="1"/>
          </p:cNvSpPr>
          <p:nvPr>
            <p:ph type="dt" sz="half" idx="10"/>
          </p:nvPr>
        </p:nvSpPr>
        <p:spPr/>
        <p:txBody>
          <a:bodyPr/>
          <a:lstStyle/>
          <a:p>
            <a:fld id="{D4AD70D2-222D-4346-8B80-23F6231CDD36}" type="datetime1">
              <a:rPr lang="sv-SE" smtClean="0"/>
              <a:t>2023-02-28</a:t>
            </a:fld>
            <a:endParaRPr lang="sv-SE"/>
          </a:p>
        </p:txBody>
      </p:sp>
      <p:sp>
        <p:nvSpPr>
          <p:cNvPr id="4" name="Platshållare för sidfot 3">
            <a:extLst>
              <a:ext uri="{FF2B5EF4-FFF2-40B4-BE49-F238E27FC236}">
                <a16:creationId xmlns:a16="http://schemas.microsoft.com/office/drawing/2014/main" id="{DF9C39D0-6E29-4F7C-AA65-8E674567F1B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0FA75A4-D7F8-4DA4-8776-7BCE5F2CE53E}"/>
              </a:ext>
            </a:extLst>
          </p:cNvPr>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7392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9C4F6F-9445-4A50-B741-80DF63037420}"/>
              </a:ext>
            </a:extLst>
          </p:cNvPr>
          <p:cNvSpPr>
            <a:spLocks noGrp="1"/>
          </p:cNvSpPr>
          <p:nvPr>
            <p:ph type="dt" sz="half" idx="10"/>
          </p:nvPr>
        </p:nvSpPr>
        <p:spPr/>
        <p:txBody>
          <a:bodyPr/>
          <a:lstStyle/>
          <a:p>
            <a:fld id="{BA045CCA-2CE3-4651-B13F-3D5A253A826B}" type="datetime1">
              <a:rPr lang="sv-SE" smtClean="0"/>
              <a:t>2023-02-28</a:t>
            </a:fld>
            <a:endParaRPr lang="sv-SE"/>
          </a:p>
        </p:txBody>
      </p:sp>
      <p:sp>
        <p:nvSpPr>
          <p:cNvPr id="3" name="Platshållare för sidfot 2">
            <a:extLst>
              <a:ext uri="{FF2B5EF4-FFF2-40B4-BE49-F238E27FC236}">
                <a16:creationId xmlns:a16="http://schemas.microsoft.com/office/drawing/2014/main" id="{36251203-17A6-4E92-B3A3-C515CF80694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6FCE55B-4526-4486-AB1A-8E65983636BE}"/>
              </a:ext>
            </a:extLst>
          </p:cNvPr>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4973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16DD6E-4744-4E3A-9BCC-753997C44F9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C1560F-A590-446E-A8E9-26DC4E470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0F0C13-E7D4-4860-96BA-C350499F9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2BD1B5E-935D-4187-B591-D78454E613E9}"/>
              </a:ext>
            </a:extLst>
          </p:cNvPr>
          <p:cNvSpPr>
            <a:spLocks noGrp="1"/>
          </p:cNvSpPr>
          <p:nvPr>
            <p:ph type="dt" sz="half" idx="10"/>
          </p:nvPr>
        </p:nvSpPr>
        <p:spPr/>
        <p:txBody>
          <a:bodyPr/>
          <a:lstStyle/>
          <a:p>
            <a:fld id="{32288F87-437E-4CB3-99A9-B7762EFC545F}" type="datetime1">
              <a:rPr lang="sv-SE" smtClean="0"/>
              <a:t>2023-02-28</a:t>
            </a:fld>
            <a:endParaRPr lang="sv-SE"/>
          </a:p>
        </p:txBody>
      </p:sp>
      <p:sp>
        <p:nvSpPr>
          <p:cNvPr id="6" name="Platshållare för sidfot 5">
            <a:extLst>
              <a:ext uri="{FF2B5EF4-FFF2-40B4-BE49-F238E27FC236}">
                <a16:creationId xmlns:a16="http://schemas.microsoft.com/office/drawing/2014/main" id="{B10AC9B5-BD2B-4091-8A4A-6F58AFE5CF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FBAF12-2267-4AF9-A6E6-72900D0F2310}"/>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2968830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04AD1-D5DA-4AA1-BEAB-927CA17DA54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F7B7831-4EAE-43A5-B747-4B05E280C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3B6813A4-9972-4CBF-BBBD-E9E411C07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AA84B46-808E-443F-84D4-695D6B374E10}"/>
              </a:ext>
            </a:extLst>
          </p:cNvPr>
          <p:cNvSpPr>
            <a:spLocks noGrp="1"/>
          </p:cNvSpPr>
          <p:nvPr>
            <p:ph type="dt" sz="half" idx="10"/>
          </p:nvPr>
        </p:nvSpPr>
        <p:spPr/>
        <p:txBody>
          <a:bodyPr/>
          <a:lstStyle/>
          <a:p>
            <a:fld id="{670FA014-4F58-471B-A230-4E91FF8CEA11}" type="datetime1">
              <a:rPr lang="sv-SE" smtClean="0"/>
              <a:t>2023-02-28</a:t>
            </a:fld>
            <a:endParaRPr lang="sv-SE"/>
          </a:p>
        </p:txBody>
      </p:sp>
      <p:sp>
        <p:nvSpPr>
          <p:cNvPr id="6" name="Platshållare för sidfot 5">
            <a:extLst>
              <a:ext uri="{FF2B5EF4-FFF2-40B4-BE49-F238E27FC236}">
                <a16:creationId xmlns:a16="http://schemas.microsoft.com/office/drawing/2014/main" id="{E513FEB5-0CEB-4650-9344-F8EB2FDA475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97598E9-B41C-4C01-91E1-D8F5CF7C2846}"/>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135746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Helt tom sida, för helsidesbi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0" y="0"/>
            <a:ext cx="1219200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4056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065532" y="5421664"/>
            <a:ext cx="6044750" cy="840221"/>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4F8A3489-8098-4857-B687-519D87D94AFE}" type="datetime1">
              <a:rPr lang="sv-SE" smtClean="0"/>
              <a:t>2023-02-28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82670D-ED1A-4DA8-AAA0-8B1DFD23C8A4}" type="slidenum">
              <a:rPr lang="sv-SE" smtClean="0"/>
              <a:t>‹#›</a:t>
            </a:fld>
            <a:endParaRPr lang="sv-SE"/>
          </a:p>
        </p:txBody>
      </p:sp>
      <p:sp>
        <p:nvSpPr>
          <p:cNvPr id="8" name="Platshållare för bild 7"/>
          <p:cNvSpPr>
            <a:spLocks noGrp="1"/>
          </p:cNvSpPr>
          <p:nvPr>
            <p:ph type="pic" sz="quarter" idx="13"/>
          </p:nvPr>
        </p:nvSpPr>
        <p:spPr>
          <a:xfrm>
            <a:off x="3065532" y="1755972"/>
            <a:ext cx="6044750" cy="3377016"/>
          </a:xfrm>
        </p:spPr>
        <p:txBody>
          <a:bodyPr/>
          <a:lstStyle/>
          <a:p>
            <a:r>
              <a:rPr lang="sv-SE"/>
              <a:t>Klicka på ikonen för att lägga till en bild</a:t>
            </a:r>
          </a:p>
        </p:txBody>
      </p:sp>
      <p:sp>
        <p:nvSpPr>
          <p:cNvPr id="10" name="Platshållare för text 9"/>
          <p:cNvSpPr>
            <a:spLocks noGrp="1"/>
          </p:cNvSpPr>
          <p:nvPr>
            <p:ph type="body" sz="quarter" idx="14" hasCustomPrompt="1"/>
          </p:nvPr>
        </p:nvSpPr>
        <p:spPr>
          <a:xfrm>
            <a:off x="1730347" y="478780"/>
            <a:ext cx="8715121" cy="914400"/>
          </a:xfrm>
        </p:spPr>
        <p:txBody>
          <a:bodyPr>
            <a:normAutofit/>
          </a:bodyPr>
          <a:lstStyle>
            <a:lvl1pPr>
              <a:defRPr sz="4400">
                <a:solidFill>
                  <a:srgbClr val="891C00"/>
                </a:solidFill>
              </a:defRPr>
            </a:lvl1pPr>
          </a:lstStyle>
          <a:p>
            <a:pPr lvl="0"/>
            <a:r>
              <a:rPr lang="sv-SE"/>
              <a:t>Klicka här för att skriva rubrik</a:t>
            </a:r>
          </a:p>
        </p:txBody>
      </p:sp>
    </p:spTree>
    <p:extLst>
      <p:ext uri="{BB962C8B-B14F-4D97-AF65-F5344CB8AC3E}">
        <p14:creationId xmlns:p14="http://schemas.microsoft.com/office/powerpoint/2010/main" val="3725632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85DBB17-4E28-4A16-82CD-2C8A4196E38D}"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195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vadratisk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465437-5E4E-49A0-97FF-4842E1D820EB}"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5074156"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1568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87A3EB92-17B9-447D-9553-C3AE4ECC0DC5}" type="datetime1">
              <a:rPr lang="sv-SE" smtClean="0"/>
              <a:t>2023-02-28</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87533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om platshållare hög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81B512D-7240-4E30-BE86-28D700C935F1}"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1151056" y="1295400"/>
            <a:ext cx="4796590"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6" hasCustomPrompt="1"/>
          </p:nvPr>
        </p:nvSpPr>
        <p:spPr>
          <a:xfrm>
            <a:off x="6036657" y="1295400"/>
            <a:ext cx="4865033" cy="4660900"/>
          </a:xfrm>
        </p:spPr>
        <p:txBody>
          <a:bodyPr/>
          <a:lstStyle>
            <a:lvl1pPr>
              <a:defRPr/>
            </a:lvl1pPr>
          </a:lstStyle>
          <a:p>
            <a:pPr lvl="0"/>
            <a:r>
              <a:rPr lang="sv-SE"/>
              <a:t>Klicka på en ikon för att lägga in valt innehåll</a:t>
            </a:r>
          </a:p>
        </p:txBody>
      </p:sp>
    </p:spTree>
    <p:extLst>
      <p:ext uri="{BB962C8B-B14F-4D97-AF65-F5344CB8AC3E}">
        <p14:creationId xmlns:p14="http://schemas.microsoft.com/office/powerpoint/2010/main" val="2041266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om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B81A57F-6F49-46E8-A508-8B554DFBE03D}"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295400"/>
            <a:ext cx="4620553"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6"/>
          <p:cNvSpPr>
            <a:spLocks noGrp="1"/>
          </p:cNvSpPr>
          <p:nvPr>
            <p:ph sz="quarter" idx="15" hasCustomPrompt="1"/>
          </p:nvPr>
        </p:nvSpPr>
        <p:spPr>
          <a:xfrm>
            <a:off x="1143000" y="1295400"/>
            <a:ext cx="5241925" cy="4660900"/>
          </a:xfrm>
        </p:spPr>
        <p:txBody>
          <a:bodyPr/>
          <a:lstStyle>
            <a:lvl1pPr>
              <a:defRPr/>
            </a:lvl1pPr>
          </a:lstStyle>
          <a:p>
            <a:pPr lvl="0"/>
            <a:r>
              <a:rPr lang="sv-SE"/>
              <a:t>Klicka på ikonen för att lägga till innehåll</a:t>
            </a:r>
          </a:p>
        </p:txBody>
      </p:sp>
    </p:spTree>
    <p:extLst>
      <p:ext uri="{BB962C8B-B14F-4D97-AF65-F5344CB8AC3E}">
        <p14:creationId xmlns:p14="http://schemas.microsoft.com/office/powerpoint/2010/main" val="3654186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 och valfritt innehåll">
    <p:spTree>
      <p:nvGrpSpPr>
        <p:cNvPr id="1" name=""/>
        <p:cNvGrpSpPr/>
        <p:nvPr/>
      </p:nvGrpSpPr>
      <p:grpSpPr>
        <a:xfrm>
          <a:off x="0" y="0"/>
          <a:ext cx="0" cy="0"/>
          <a:chOff x="0" y="0"/>
          <a:chExt cx="0" cy="0"/>
        </a:xfrm>
      </p:grpSpPr>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19C29F68-BD08-4C7A-809B-3091FA46F327}"/>
              </a:ext>
            </a:extLst>
          </p:cNvPr>
          <p:cNvSpPr>
            <a:spLocks noGrp="1"/>
          </p:cNvSpPr>
          <p:nvPr>
            <p:ph sz="quarter" idx="16"/>
          </p:nvPr>
        </p:nvSpPr>
        <p:spPr>
          <a:xfrm>
            <a:off x="1142965" y="1295400"/>
            <a:ext cx="10439435" cy="4903922"/>
          </a:xfrm>
        </p:spPr>
        <p:txBody>
          <a:bodyPr/>
          <a:lstStyle>
            <a:lvl1pPr marL="457200" indent="-457200" algn="l">
              <a:buFont typeface="Arial" panose="020B0604020202020204" pitchFamily="34" charset="0"/>
              <a:buChar cha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81504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tomma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C6E8E4D-3468-466C-B31A-7A0CC7B1CC7F}"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5" hasCustomPrompt="1"/>
          </p:nvPr>
        </p:nvSpPr>
        <p:spPr>
          <a:xfrm>
            <a:off x="1270000" y="3617913"/>
            <a:ext cx="5073650" cy="2338387"/>
          </a:xfrm>
        </p:spPr>
        <p:txBody>
          <a:bodyPr/>
          <a:lstStyle/>
          <a:p>
            <a:pPr lvl="0"/>
            <a:r>
              <a:rPr lang="sv-SE"/>
              <a:t>Klicka på en ikon för att lägga in valt innehåll</a:t>
            </a:r>
          </a:p>
        </p:txBody>
      </p:sp>
      <p:sp>
        <p:nvSpPr>
          <p:cNvPr id="13" name="Platshållare för innehåll 12"/>
          <p:cNvSpPr>
            <a:spLocks noGrp="1"/>
          </p:cNvSpPr>
          <p:nvPr>
            <p:ph sz="quarter" idx="16" hasCustomPrompt="1"/>
          </p:nvPr>
        </p:nvSpPr>
        <p:spPr>
          <a:xfrm>
            <a:off x="1270000" y="1157330"/>
            <a:ext cx="5073650" cy="2379663"/>
          </a:xfrm>
        </p:spPr>
        <p:txBody>
          <a:bodyPr/>
          <a:lstStyle>
            <a:lvl1pPr>
              <a:defRPr baseline="0"/>
            </a:lvl1pPr>
          </a:lstStyle>
          <a:p>
            <a:pPr lvl="0"/>
            <a:r>
              <a:rPr lang="sv-SE"/>
              <a:t>Klicka på en ikon för att lägga in valt innehåll</a:t>
            </a:r>
          </a:p>
        </p:txBody>
      </p:sp>
    </p:spTree>
    <p:extLst>
      <p:ext uri="{BB962C8B-B14F-4D97-AF65-F5344CB8AC3E}">
        <p14:creationId xmlns:p14="http://schemas.microsoft.com/office/powerpoint/2010/main" val="3564989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7F075B1D-1B4A-4E4C-9837-063DF24F1165}" type="datetime1">
              <a:rPr lang="sv-SE" smtClean="0"/>
              <a:t>2023-02-28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4BFD868-83CE-434D-86EF-717B42CD7FB8}" type="slidenum">
              <a:rPr lang="sv-SE" smtClean="0"/>
              <a:pPr/>
              <a:t>‹#›</a:t>
            </a:fld>
            <a:endParaRPr lang="sv-SE"/>
          </a:p>
        </p:txBody>
      </p:sp>
      <p:sp>
        <p:nvSpPr>
          <p:cNvPr id="10" name="Rubrik 1"/>
          <p:cNvSpPr txBox="1">
            <a:spLocks/>
          </p:cNvSpPr>
          <p:nvPr/>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13"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5"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5563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FBBD8D36-AEAA-443E-9980-59B08364CF07}" type="datetime1">
              <a:rPr lang="sv-SE" smtClean="0"/>
              <a:t>2023-02-28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E82670D-ED1A-4DA8-AAA0-8B1DFD23C8A4}" type="slidenum">
              <a:rPr lang="sv-SE" smtClean="0"/>
              <a:t>‹#›</a:t>
            </a:fld>
            <a:endParaRPr lang="sv-SE"/>
          </a:p>
        </p:txBody>
      </p:sp>
      <p:sp>
        <p:nvSpPr>
          <p:cNvPr id="8" name="Rubrik 1"/>
          <p:cNvSpPr txBox="1">
            <a:spLocks/>
          </p:cNvSpPr>
          <p:nvPr/>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9"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0"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35642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065532" y="5421664"/>
            <a:ext cx="6044750" cy="840221"/>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3D22626E-F7CB-4E83-AD5B-7C0F19C1A759}" type="datetime1">
              <a:rPr lang="sv-SE" smtClean="0"/>
              <a:t>2023-02-28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E82670D-ED1A-4DA8-AAA0-8B1DFD23C8A4}" type="slidenum">
              <a:rPr lang="sv-SE" smtClean="0"/>
              <a:t>‹#›</a:t>
            </a:fld>
            <a:endParaRPr lang="sv-SE"/>
          </a:p>
        </p:txBody>
      </p:sp>
      <p:sp>
        <p:nvSpPr>
          <p:cNvPr id="8" name="Platshållare för bild 7"/>
          <p:cNvSpPr>
            <a:spLocks noGrp="1"/>
          </p:cNvSpPr>
          <p:nvPr>
            <p:ph type="pic" sz="quarter" idx="13"/>
          </p:nvPr>
        </p:nvSpPr>
        <p:spPr>
          <a:xfrm>
            <a:off x="3065532" y="1755972"/>
            <a:ext cx="6044750" cy="3377016"/>
          </a:xfrm>
        </p:spPr>
        <p:txBody>
          <a:bodyPr/>
          <a:lstStyle/>
          <a:p>
            <a:r>
              <a:rPr lang="sv-SE"/>
              <a:t>Klicka på ikonen för att lägga till en bild</a:t>
            </a:r>
          </a:p>
        </p:txBody>
      </p:sp>
      <p:sp>
        <p:nvSpPr>
          <p:cNvPr id="10" name="Platshållare för text 9"/>
          <p:cNvSpPr>
            <a:spLocks noGrp="1"/>
          </p:cNvSpPr>
          <p:nvPr>
            <p:ph type="body" sz="quarter" idx="14" hasCustomPrompt="1"/>
          </p:nvPr>
        </p:nvSpPr>
        <p:spPr>
          <a:xfrm>
            <a:off x="1730347" y="478780"/>
            <a:ext cx="8715121" cy="914400"/>
          </a:xfrm>
        </p:spPr>
        <p:txBody>
          <a:bodyPr>
            <a:normAutofit/>
          </a:bodyPr>
          <a:lstStyle>
            <a:lvl1pPr>
              <a:defRPr sz="4400">
                <a:solidFill>
                  <a:srgbClr val="891C00"/>
                </a:solidFill>
              </a:defRPr>
            </a:lvl1pPr>
          </a:lstStyle>
          <a:p>
            <a:pPr lvl="0"/>
            <a:r>
              <a:rPr lang="sv-SE"/>
              <a:t>Klicka här för att skriva rubrik</a:t>
            </a:r>
          </a:p>
        </p:txBody>
      </p:sp>
    </p:spTree>
    <p:extLst>
      <p:ext uri="{BB962C8B-B14F-4D97-AF65-F5344CB8AC3E}">
        <p14:creationId xmlns:p14="http://schemas.microsoft.com/office/powerpoint/2010/main" val="830804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5CA9F7-30E6-456A-A10A-ECCCE0C2BEAC}"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3742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Kvadratisk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B50F272-E229-4E9F-BE24-38DC6932FB99}"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5074156"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66415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om platshållare hög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4891085-73D6-47E8-829D-2085BC71C428}"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1151056" y="1295400"/>
            <a:ext cx="4796590"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6" hasCustomPrompt="1"/>
          </p:nvPr>
        </p:nvSpPr>
        <p:spPr>
          <a:xfrm>
            <a:off x="6036657" y="1295400"/>
            <a:ext cx="4865033" cy="4660900"/>
          </a:xfrm>
        </p:spPr>
        <p:txBody>
          <a:bodyPr/>
          <a:lstStyle>
            <a:lvl1pPr>
              <a:defRPr/>
            </a:lvl1pPr>
          </a:lstStyle>
          <a:p>
            <a:pPr lvl="0"/>
            <a:r>
              <a:rPr lang="sv-SE"/>
              <a:t>Klicka på en ikon för att lägga in valt innehåll</a:t>
            </a:r>
          </a:p>
        </p:txBody>
      </p:sp>
    </p:spTree>
    <p:extLst>
      <p:ext uri="{BB962C8B-B14F-4D97-AF65-F5344CB8AC3E}">
        <p14:creationId xmlns:p14="http://schemas.microsoft.com/office/powerpoint/2010/main" val="150152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6717170B-3CB0-401A-B602-9CC123762BE7}" type="datetime1">
              <a:rPr lang="sv-SE" smtClean="0"/>
              <a:t>2023-02-28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57649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om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42ECC5-76F0-4125-9561-C130637133FD}"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295400"/>
            <a:ext cx="4620553"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6"/>
          <p:cNvSpPr>
            <a:spLocks noGrp="1"/>
          </p:cNvSpPr>
          <p:nvPr>
            <p:ph sz="quarter" idx="15" hasCustomPrompt="1"/>
          </p:nvPr>
        </p:nvSpPr>
        <p:spPr>
          <a:xfrm>
            <a:off x="1143000" y="1295400"/>
            <a:ext cx="5241925" cy="4660900"/>
          </a:xfrm>
        </p:spPr>
        <p:txBody>
          <a:bodyPr/>
          <a:lstStyle>
            <a:lvl1pPr>
              <a:defRPr/>
            </a:lvl1pPr>
          </a:lstStyle>
          <a:p>
            <a:pPr lvl="0"/>
            <a:r>
              <a:rPr lang="sv-SE"/>
              <a:t>Klicka på ikonen för att lägga till innehåll</a:t>
            </a:r>
          </a:p>
        </p:txBody>
      </p:sp>
    </p:spTree>
    <p:extLst>
      <p:ext uri="{BB962C8B-B14F-4D97-AF65-F5344CB8AC3E}">
        <p14:creationId xmlns:p14="http://schemas.microsoft.com/office/powerpoint/2010/main" val="479812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ubrik och valfritt innehåll">
    <p:spTree>
      <p:nvGrpSpPr>
        <p:cNvPr id="1" name=""/>
        <p:cNvGrpSpPr/>
        <p:nvPr/>
      </p:nvGrpSpPr>
      <p:grpSpPr>
        <a:xfrm>
          <a:off x="0" y="0"/>
          <a:ext cx="0" cy="0"/>
          <a:chOff x="0" y="0"/>
          <a:chExt cx="0" cy="0"/>
        </a:xfrm>
      </p:grpSpPr>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19C29F68-BD08-4C7A-809B-3091FA46F327}"/>
              </a:ext>
            </a:extLst>
          </p:cNvPr>
          <p:cNvSpPr>
            <a:spLocks noGrp="1"/>
          </p:cNvSpPr>
          <p:nvPr>
            <p:ph sz="quarter" idx="16"/>
          </p:nvPr>
        </p:nvSpPr>
        <p:spPr>
          <a:xfrm>
            <a:off x="1142965" y="1295400"/>
            <a:ext cx="10439435" cy="4903922"/>
          </a:xfrm>
        </p:spPr>
        <p:txBody>
          <a:bodyPr/>
          <a:lstStyle>
            <a:lvl1pPr marL="457200" indent="-457200" algn="l">
              <a:buFont typeface="Arial" panose="020B0604020202020204" pitchFamily="34" charset="0"/>
              <a:buChar cha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38050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 tomma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4802738-20BE-428A-BDA3-7754E0F1573F}" type="datetime1">
              <a:rPr lang="sv-SE" smtClean="0"/>
              <a:t>2023-02-28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5" hasCustomPrompt="1"/>
          </p:nvPr>
        </p:nvSpPr>
        <p:spPr>
          <a:xfrm>
            <a:off x="1270000" y="3617913"/>
            <a:ext cx="5073650" cy="2338387"/>
          </a:xfrm>
        </p:spPr>
        <p:txBody>
          <a:bodyPr/>
          <a:lstStyle/>
          <a:p>
            <a:pPr lvl="0"/>
            <a:r>
              <a:rPr lang="sv-SE"/>
              <a:t>Klicka på en ikon för att lägga in valt innehåll</a:t>
            </a:r>
          </a:p>
        </p:txBody>
      </p:sp>
      <p:sp>
        <p:nvSpPr>
          <p:cNvPr id="13" name="Platshållare för innehåll 12"/>
          <p:cNvSpPr>
            <a:spLocks noGrp="1"/>
          </p:cNvSpPr>
          <p:nvPr>
            <p:ph sz="quarter" idx="16" hasCustomPrompt="1"/>
          </p:nvPr>
        </p:nvSpPr>
        <p:spPr>
          <a:xfrm>
            <a:off x="1270000" y="1157330"/>
            <a:ext cx="5073650" cy="2379663"/>
          </a:xfrm>
        </p:spPr>
        <p:txBody>
          <a:bodyPr/>
          <a:lstStyle>
            <a:lvl1pPr>
              <a:defRPr baseline="0"/>
            </a:lvl1pPr>
          </a:lstStyle>
          <a:p>
            <a:pPr lvl="0"/>
            <a:r>
              <a:rPr lang="sv-SE"/>
              <a:t>Klicka på en ikon för att lägga in valt innehåll</a:t>
            </a:r>
          </a:p>
        </p:txBody>
      </p:sp>
    </p:spTree>
    <p:extLst>
      <p:ext uri="{BB962C8B-B14F-4D97-AF65-F5344CB8AC3E}">
        <p14:creationId xmlns:p14="http://schemas.microsoft.com/office/powerpoint/2010/main" val="2387312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1E405A2-EF1D-40AE-A993-C6AD3F58B33A}" type="datetime1">
              <a:rPr lang="sv-SE" smtClean="0"/>
              <a:t>2023-02-28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4BFD868-83CE-434D-86EF-717B42CD7FB8}" type="slidenum">
              <a:rPr lang="sv-SE" smtClean="0"/>
              <a:pPr/>
              <a:t>‹#›</a:t>
            </a:fld>
            <a:endParaRPr lang="sv-SE"/>
          </a:p>
        </p:txBody>
      </p:sp>
      <p:sp>
        <p:nvSpPr>
          <p:cNvPr id="10" name="Rubrik 1"/>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13"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5"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1295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nnehåll med bildtext">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7194544-2328-4732-9CAD-1449385876C7}" type="datetime1">
              <a:rPr lang="sv-SE" smtClean="0"/>
              <a:t>2023-02-28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E82670D-ED1A-4DA8-AAA0-8B1DFD23C8A4}" type="slidenum">
              <a:rPr lang="sv-SE" smtClean="0"/>
              <a:t>‹#›</a:t>
            </a:fld>
            <a:endParaRPr lang="sv-SE"/>
          </a:p>
        </p:txBody>
      </p:sp>
      <p:sp>
        <p:nvSpPr>
          <p:cNvPr id="8" name="Rubrik 1"/>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9"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0"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53904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Helt tom sida, för helsidesbi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0" y="0"/>
            <a:ext cx="1219200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3571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4F121B1-B7C8-4251-A4E7-92D4B87ED843}"/>
              </a:ext>
            </a:extLst>
          </p:cNvPr>
          <p:cNvSpPr>
            <a:spLocks noGrp="1"/>
          </p:cNvSpPr>
          <p:nvPr>
            <p:ph type="dt" sz="half" idx="10"/>
          </p:nvPr>
        </p:nvSpPr>
        <p:spPr/>
        <p:txBody>
          <a:bodyPr/>
          <a:lstStyle/>
          <a:p>
            <a:fld id="{30F6D356-7C7A-4DBF-A59D-41ACCAE25058}" type="datetime1">
              <a:rPr lang="sv-SE" smtClean="0"/>
              <a:t>2023-02-28</a:t>
            </a:fld>
            <a:endParaRPr lang="sv-SE"/>
          </a:p>
        </p:txBody>
      </p:sp>
      <p:sp>
        <p:nvSpPr>
          <p:cNvPr id="5" name="Platshållare för sidfot 4">
            <a:extLst>
              <a:ext uri="{FF2B5EF4-FFF2-40B4-BE49-F238E27FC236}">
                <a16:creationId xmlns:a16="http://schemas.microsoft.com/office/drawing/2014/main" id="{B7404013-0B03-4E02-B587-45F4D4511360}"/>
              </a:ext>
            </a:extLst>
          </p:cNvPr>
          <p:cNvSpPr>
            <a:spLocks noGrp="1"/>
          </p:cNvSpPr>
          <p:nvPr>
            <p:ph type="ftr" sz="quarter" idx="11"/>
          </p:nvPr>
        </p:nvSpPr>
        <p:spPr/>
        <p:txBody>
          <a:bodyPr/>
          <a:lstStyle/>
          <a:p>
            <a:r>
              <a:rPr lang="sv-SE"/>
              <a:t>FoU i Sörmland</a:t>
            </a:r>
          </a:p>
        </p:txBody>
      </p:sp>
      <p:sp>
        <p:nvSpPr>
          <p:cNvPr id="6" name="Platshållare för bildnummer 5">
            <a:extLst>
              <a:ext uri="{FF2B5EF4-FFF2-40B4-BE49-F238E27FC236}">
                <a16:creationId xmlns:a16="http://schemas.microsoft.com/office/drawing/2014/main" id="{76BF4277-B7BF-4796-932D-AE496FBDF07D}"/>
              </a:ext>
            </a:extLst>
          </p:cNvPr>
          <p:cNvSpPr>
            <a:spLocks noGrp="1"/>
          </p:cNvSpPr>
          <p:nvPr>
            <p:ph type="sldNum" sz="quarter" idx="12"/>
          </p:nvPr>
        </p:nvSpPr>
        <p:spPr/>
        <p:txBody>
          <a:bodyPr/>
          <a:lstStyle/>
          <a:p>
            <a:fld id="{84BFD868-83CE-434D-86EF-717B42CD7FB8}" type="slidenum">
              <a:rPr lang="sv-SE" smtClean="0"/>
              <a:pPr/>
              <a:t>‹#›</a:t>
            </a:fld>
            <a:endParaRPr lang="sv-SE"/>
          </a:p>
        </p:txBody>
      </p:sp>
      <p:pic>
        <p:nvPicPr>
          <p:cNvPr id="11" name="Bildobjekt 10">
            <a:extLst>
              <a:ext uri="{FF2B5EF4-FFF2-40B4-BE49-F238E27FC236}">
                <a16:creationId xmlns:a16="http://schemas.microsoft.com/office/drawing/2014/main" id="{CA1B356A-6645-4A05-807C-4CC7DEC2C2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23199" y="1246909"/>
            <a:ext cx="7545602" cy="5290668"/>
          </a:xfrm>
          <a:prstGeom prst="rect">
            <a:avLst/>
          </a:prstGeom>
        </p:spPr>
      </p:pic>
      <p:sp>
        <p:nvSpPr>
          <p:cNvPr id="2" name="textruta 1">
            <a:extLst>
              <a:ext uri="{FF2B5EF4-FFF2-40B4-BE49-F238E27FC236}">
                <a16:creationId xmlns:a16="http://schemas.microsoft.com/office/drawing/2014/main" id="{B088EE3E-8040-4173-8B1E-684B4F6E3294}"/>
              </a:ext>
            </a:extLst>
          </p:cNvPr>
          <p:cNvSpPr txBox="1"/>
          <p:nvPr/>
        </p:nvSpPr>
        <p:spPr>
          <a:xfrm>
            <a:off x="1827759" y="235892"/>
            <a:ext cx="853227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400">
                <a:solidFill>
                  <a:srgbClr val="891C00"/>
                </a:solidFill>
              </a:rPr>
              <a:t>FoU i Sörmland</a:t>
            </a:r>
            <a:endParaRPr lang="sv-SE" sz="4400"/>
          </a:p>
        </p:txBody>
      </p:sp>
      <p:sp>
        <p:nvSpPr>
          <p:cNvPr id="3" name="textruta 2">
            <a:extLst>
              <a:ext uri="{FF2B5EF4-FFF2-40B4-BE49-F238E27FC236}">
                <a16:creationId xmlns:a16="http://schemas.microsoft.com/office/drawing/2014/main" id="{2EDDAA74-FD01-4E44-B3C3-8CC38ABCE058}"/>
              </a:ext>
            </a:extLst>
          </p:cNvPr>
          <p:cNvSpPr txBox="1"/>
          <p:nvPr/>
        </p:nvSpPr>
        <p:spPr>
          <a:xfrm>
            <a:off x="1809802" y="842462"/>
            <a:ext cx="855023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a:solidFill>
                  <a:srgbClr val="891C00"/>
                </a:solidFill>
              </a:rPr>
              <a:t>Kommuner &amp; region i samverkan</a:t>
            </a:r>
          </a:p>
          <a:p>
            <a:endParaRPr lang="sv-SE"/>
          </a:p>
        </p:txBody>
      </p:sp>
    </p:spTree>
    <p:extLst>
      <p:ext uri="{BB962C8B-B14F-4D97-AF65-F5344CB8AC3E}">
        <p14:creationId xmlns:p14="http://schemas.microsoft.com/office/powerpoint/2010/main" val="2377149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bild Svart rubrik">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4F121B1-B7C8-4251-A4E7-92D4B87ED843}"/>
              </a:ext>
            </a:extLst>
          </p:cNvPr>
          <p:cNvSpPr>
            <a:spLocks noGrp="1"/>
          </p:cNvSpPr>
          <p:nvPr>
            <p:ph type="dt" sz="half" idx="10"/>
          </p:nvPr>
        </p:nvSpPr>
        <p:spPr/>
        <p:txBody>
          <a:bodyPr/>
          <a:lstStyle/>
          <a:p>
            <a:fld id="{A4365936-1421-41F3-AE1B-119D57A9EC20}" type="datetime1">
              <a:rPr lang="sv-SE" smtClean="0"/>
              <a:t>2023-02-28</a:t>
            </a:fld>
            <a:endParaRPr lang="sv-SE"/>
          </a:p>
        </p:txBody>
      </p:sp>
      <p:sp>
        <p:nvSpPr>
          <p:cNvPr id="5" name="Platshållare för sidfot 4">
            <a:extLst>
              <a:ext uri="{FF2B5EF4-FFF2-40B4-BE49-F238E27FC236}">
                <a16:creationId xmlns:a16="http://schemas.microsoft.com/office/drawing/2014/main" id="{B7404013-0B03-4E02-B587-45F4D4511360}"/>
              </a:ext>
            </a:extLst>
          </p:cNvPr>
          <p:cNvSpPr>
            <a:spLocks noGrp="1"/>
          </p:cNvSpPr>
          <p:nvPr>
            <p:ph type="ftr" sz="quarter" idx="11"/>
          </p:nvPr>
        </p:nvSpPr>
        <p:spPr/>
        <p:txBody>
          <a:bodyPr/>
          <a:lstStyle/>
          <a:p>
            <a:r>
              <a:rPr lang="sv-SE"/>
              <a:t>FoU i Sörmland</a:t>
            </a:r>
          </a:p>
        </p:txBody>
      </p:sp>
      <p:sp>
        <p:nvSpPr>
          <p:cNvPr id="6" name="Platshållare för bildnummer 5">
            <a:extLst>
              <a:ext uri="{FF2B5EF4-FFF2-40B4-BE49-F238E27FC236}">
                <a16:creationId xmlns:a16="http://schemas.microsoft.com/office/drawing/2014/main" id="{76BF4277-B7BF-4796-932D-AE496FBDF07D}"/>
              </a:ext>
            </a:extLst>
          </p:cNvPr>
          <p:cNvSpPr>
            <a:spLocks noGrp="1"/>
          </p:cNvSpPr>
          <p:nvPr>
            <p:ph type="sldNum" sz="quarter" idx="12"/>
          </p:nvPr>
        </p:nvSpPr>
        <p:spPr/>
        <p:txBody>
          <a:bodyPr/>
          <a:lstStyle/>
          <a:p>
            <a:fld id="{84BFD868-83CE-434D-86EF-717B42CD7FB8}" type="slidenum">
              <a:rPr lang="sv-SE" smtClean="0"/>
              <a:pPr/>
              <a:t>‹#›</a:t>
            </a:fld>
            <a:endParaRPr lang="sv-SE"/>
          </a:p>
        </p:txBody>
      </p:sp>
      <p:pic>
        <p:nvPicPr>
          <p:cNvPr id="11" name="Bildobjekt 10" descr="En bild som visar text, klocka&#10;&#10;Automatiskt genererad beskrivning">
            <a:extLst>
              <a:ext uri="{FF2B5EF4-FFF2-40B4-BE49-F238E27FC236}">
                <a16:creationId xmlns:a16="http://schemas.microsoft.com/office/drawing/2014/main" id="{CA1B356A-6645-4A05-807C-4CC7DEC2C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628" y="1346899"/>
            <a:ext cx="7708744" cy="4724123"/>
          </a:xfrm>
          <a:prstGeom prst="rect">
            <a:avLst/>
          </a:prstGeom>
        </p:spPr>
      </p:pic>
      <p:sp>
        <p:nvSpPr>
          <p:cNvPr id="13" name="Platshållare för text 12">
            <a:extLst>
              <a:ext uri="{FF2B5EF4-FFF2-40B4-BE49-F238E27FC236}">
                <a16:creationId xmlns:a16="http://schemas.microsoft.com/office/drawing/2014/main" id="{19950B36-67CA-4E80-87D6-896A516BAD22}"/>
              </a:ext>
            </a:extLst>
          </p:cNvPr>
          <p:cNvSpPr>
            <a:spLocks noGrp="1"/>
          </p:cNvSpPr>
          <p:nvPr>
            <p:ph type="body" sz="quarter" idx="13"/>
          </p:nvPr>
        </p:nvSpPr>
        <p:spPr>
          <a:xfrm>
            <a:off x="1828810" y="304721"/>
            <a:ext cx="8532277" cy="636113"/>
          </a:xfrm>
        </p:spPr>
        <p:txBody>
          <a:bodyPr>
            <a:normAutofit/>
          </a:bodyPr>
          <a:lstStyle>
            <a:lvl1pPr marL="0" indent="0" algn="ctr">
              <a:buNone/>
              <a:defRPr sz="44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a:t>Klicka här för att ändra format på bakgrundstexten</a:t>
            </a:r>
          </a:p>
        </p:txBody>
      </p:sp>
      <p:sp>
        <p:nvSpPr>
          <p:cNvPr id="15" name="Platshållare för text 14">
            <a:extLst>
              <a:ext uri="{FF2B5EF4-FFF2-40B4-BE49-F238E27FC236}">
                <a16:creationId xmlns:a16="http://schemas.microsoft.com/office/drawing/2014/main" id="{9C6F44AC-DD29-41D1-968D-BFDF311241EF}"/>
              </a:ext>
            </a:extLst>
          </p:cNvPr>
          <p:cNvSpPr>
            <a:spLocks noGrp="1"/>
          </p:cNvSpPr>
          <p:nvPr>
            <p:ph type="body" sz="quarter" idx="14"/>
          </p:nvPr>
        </p:nvSpPr>
        <p:spPr>
          <a:xfrm>
            <a:off x="1830913" y="849394"/>
            <a:ext cx="8531225" cy="442913"/>
          </a:xfrm>
        </p:spPr>
        <p:txBody>
          <a:bodyPr>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720073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F058C-8957-4A27-B6D8-9D8CB8FE6C29}"/>
              </a:ext>
            </a:extLst>
          </p:cNvPr>
          <p:cNvSpPr>
            <a:spLocks noGrp="1"/>
          </p:cNvSpPr>
          <p:nvPr>
            <p:ph type="title"/>
          </p:nvPr>
        </p:nvSpPr>
        <p:spPr>
          <a:xfrm>
            <a:off x="838200" y="365125"/>
            <a:ext cx="9659587"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587A35-2B0A-4900-BFD3-5852AD981C5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20AC022-1F93-43CA-AC97-80B42D9F7F15}"/>
              </a:ext>
            </a:extLst>
          </p:cNvPr>
          <p:cNvSpPr>
            <a:spLocks noGrp="1"/>
          </p:cNvSpPr>
          <p:nvPr>
            <p:ph type="dt" sz="half" idx="10"/>
          </p:nvPr>
        </p:nvSpPr>
        <p:spPr/>
        <p:txBody>
          <a:bodyPr/>
          <a:lstStyle/>
          <a:p>
            <a:fld id="{A0432B1B-AE47-43DC-AD77-A73774F447BB}" type="datetime1">
              <a:rPr lang="sv-SE" smtClean="0"/>
              <a:t>2023-02-28</a:t>
            </a:fld>
            <a:endParaRPr lang="sv-SE"/>
          </a:p>
        </p:txBody>
      </p:sp>
      <p:sp>
        <p:nvSpPr>
          <p:cNvPr id="5" name="Platshållare för sidfot 4">
            <a:extLst>
              <a:ext uri="{FF2B5EF4-FFF2-40B4-BE49-F238E27FC236}">
                <a16:creationId xmlns:a16="http://schemas.microsoft.com/office/drawing/2014/main" id="{1C8CD8D4-AB18-4359-9C15-D759C23F0001}"/>
              </a:ext>
            </a:extLst>
          </p:cNvPr>
          <p:cNvSpPr>
            <a:spLocks noGrp="1"/>
          </p:cNvSpPr>
          <p:nvPr>
            <p:ph type="ftr" sz="quarter" idx="11"/>
          </p:nvPr>
        </p:nvSpPr>
        <p:spPr/>
        <p:txBody>
          <a:bodyPr/>
          <a:lstStyle/>
          <a:p>
            <a:r>
              <a:rPr lang="sv-SE"/>
              <a:t>FoU i Sörmland</a:t>
            </a:r>
          </a:p>
        </p:txBody>
      </p:sp>
      <p:sp>
        <p:nvSpPr>
          <p:cNvPr id="6" name="Platshållare för bildnummer 5">
            <a:extLst>
              <a:ext uri="{FF2B5EF4-FFF2-40B4-BE49-F238E27FC236}">
                <a16:creationId xmlns:a16="http://schemas.microsoft.com/office/drawing/2014/main" id="{B32BE5DE-A3BF-4376-B242-2F7C25E8FB92}"/>
              </a:ext>
            </a:extLst>
          </p:cNvPr>
          <p:cNvSpPr>
            <a:spLocks noGrp="1"/>
          </p:cNvSpPr>
          <p:nvPr>
            <p:ph type="sldNum" sz="quarter" idx="12"/>
          </p:nvPr>
        </p:nvSpPr>
        <p:spPr/>
        <p:txBody>
          <a:bodyPr/>
          <a:lstStyle/>
          <a:p>
            <a:fld id="{12045A8E-FC4C-454A-9269-BF0349842347}" type="slidenum">
              <a:rPr lang="sv-SE" smtClean="0"/>
              <a:pPr/>
              <a:t>‹#›</a:t>
            </a:fld>
            <a:r>
              <a:rPr lang="sv-SE"/>
              <a:t> av 10</a:t>
            </a:r>
          </a:p>
        </p:txBody>
      </p:sp>
    </p:spTree>
    <p:extLst>
      <p:ext uri="{BB962C8B-B14F-4D97-AF65-F5344CB8AC3E}">
        <p14:creationId xmlns:p14="http://schemas.microsoft.com/office/powerpoint/2010/main" val="467780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FBAD0-C284-4426-8DE0-FBC6396C27E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DEC6BD-C30B-4C45-A046-75393494FCC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C57E385-EA24-47F1-961F-939298C1D9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1AB90C6-A47C-4728-B6E7-309D774F1401}"/>
              </a:ext>
            </a:extLst>
          </p:cNvPr>
          <p:cNvSpPr>
            <a:spLocks noGrp="1"/>
          </p:cNvSpPr>
          <p:nvPr>
            <p:ph type="dt" sz="half" idx="10"/>
          </p:nvPr>
        </p:nvSpPr>
        <p:spPr/>
        <p:txBody>
          <a:bodyPr/>
          <a:lstStyle/>
          <a:p>
            <a:fld id="{B81AC435-2F4F-4DE9-9830-FD691E1968A4}" type="datetime1">
              <a:rPr lang="sv-SE" smtClean="0"/>
              <a:t>2023-02-28</a:t>
            </a:fld>
            <a:endParaRPr lang="sv-SE"/>
          </a:p>
        </p:txBody>
      </p:sp>
      <p:sp>
        <p:nvSpPr>
          <p:cNvPr id="6" name="Platshållare för sidfot 5">
            <a:extLst>
              <a:ext uri="{FF2B5EF4-FFF2-40B4-BE49-F238E27FC236}">
                <a16:creationId xmlns:a16="http://schemas.microsoft.com/office/drawing/2014/main" id="{F53F7F6A-EFD3-4E7C-BAF1-67527EA9C17D}"/>
              </a:ext>
            </a:extLst>
          </p:cNvPr>
          <p:cNvSpPr>
            <a:spLocks noGrp="1"/>
          </p:cNvSpPr>
          <p:nvPr>
            <p:ph type="ftr" sz="quarter" idx="11"/>
          </p:nvPr>
        </p:nvSpPr>
        <p:spPr/>
        <p:txBody>
          <a:bodyPr/>
          <a:lstStyle/>
          <a:p>
            <a:r>
              <a:rPr lang="sv-SE"/>
              <a:t>FoU i Sörmland</a:t>
            </a:r>
          </a:p>
        </p:txBody>
      </p:sp>
      <p:sp>
        <p:nvSpPr>
          <p:cNvPr id="7" name="Platshållare för bildnummer 6">
            <a:extLst>
              <a:ext uri="{FF2B5EF4-FFF2-40B4-BE49-F238E27FC236}">
                <a16:creationId xmlns:a16="http://schemas.microsoft.com/office/drawing/2014/main" id="{D0C7BC03-A2B6-4A9B-9BFC-E7412105F48F}"/>
              </a:ext>
            </a:extLst>
          </p:cNvPr>
          <p:cNvSpPr>
            <a:spLocks noGrp="1"/>
          </p:cNvSpPr>
          <p:nvPr>
            <p:ph type="sldNum" sz="quarter" idx="12"/>
          </p:nvPr>
        </p:nvSpPr>
        <p:spPr/>
        <p:txBody>
          <a:bodyPr/>
          <a:lstStyle>
            <a:lvl1pPr>
              <a:defRPr/>
            </a:lvl1pPr>
          </a:lstStyle>
          <a:p>
            <a:fld id="{84BFD868-83CE-434D-86EF-717B42CD7FB8}" type="slidenum">
              <a:rPr lang="sv-SE" smtClean="0"/>
              <a:pPr/>
              <a:t>‹#›</a:t>
            </a:fld>
            <a:endParaRPr lang="sv-SE"/>
          </a:p>
        </p:txBody>
      </p:sp>
    </p:spTree>
    <p:extLst>
      <p:ext uri="{BB962C8B-B14F-4D97-AF65-F5344CB8AC3E}">
        <p14:creationId xmlns:p14="http://schemas.microsoft.com/office/powerpoint/2010/main" val="381376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A2DC7B2B-43FE-439C-BBAD-44D5E0EEC57C}" type="datetime1">
              <a:rPr lang="sv-SE" smtClean="0"/>
              <a:t>2023-02-28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643194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E71A6-6FC8-4899-A188-15E9F5E01DCF}"/>
              </a:ext>
            </a:extLst>
          </p:cNvPr>
          <p:cNvSpPr>
            <a:spLocks noGrp="1"/>
          </p:cNvSpPr>
          <p:nvPr>
            <p:ph type="title"/>
          </p:nvPr>
        </p:nvSpPr>
        <p:spPr>
          <a:xfrm>
            <a:off x="839788" y="365125"/>
            <a:ext cx="9586747"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392B61-47E7-4210-86A8-A386CC58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2228F74-7FF6-416F-936A-B3018C485D3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7DAFF74-7830-461A-B154-3C4D3E780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7B081E4-9DE8-4A48-9C1B-5FE1F6DEA98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21C1239-67CA-4EDB-B3EE-27819A318AF9}"/>
              </a:ext>
            </a:extLst>
          </p:cNvPr>
          <p:cNvSpPr>
            <a:spLocks noGrp="1"/>
          </p:cNvSpPr>
          <p:nvPr>
            <p:ph type="dt" sz="half" idx="10"/>
          </p:nvPr>
        </p:nvSpPr>
        <p:spPr/>
        <p:txBody>
          <a:bodyPr/>
          <a:lstStyle/>
          <a:p>
            <a:fld id="{2C4EA600-9566-4B1B-95B1-AE75E56BF859}" type="datetime1">
              <a:rPr lang="sv-SE" smtClean="0"/>
              <a:t>2023-02-28</a:t>
            </a:fld>
            <a:endParaRPr lang="sv-SE"/>
          </a:p>
        </p:txBody>
      </p:sp>
      <p:sp>
        <p:nvSpPr>
          <p:cNvPr id="8" name="Platshållare för sidfot 7">
            <a:extLst>
              <a:ext uri="{FF2B5EF4-FFF2-40B4-BE49-F238E27FC236}">
                <a16:creationId xmlns:a16="http://schemas.microsoft.com/office/drawing/2014/main" id="{171BCE54-6A36-4846-9A13-36488A28A6EA}"/>
              </a:ext>
            </a:extLst>
          </p:cNvPr>
          <p:cNvSpPr>
            <a:spLocks noGrp="1"/>
          </p:cNvSpPr>
          <p:nvPr>
            <p:ph type="ftr" sz="quarter" idx="11"/>
          </p:nvPr>
        </p:nvSpPr>
        <p:spPr/>
        <p:txBody>
          <a:bodyPr/>
          <a:lstStyle/>
          <a:p>
            <a:r>
              <a:rPr lang="sv-SE"/>
              <a:t>FoU i Sörmland</a:t>
            </a:r>
          </a:p>
        </p:txBody>
      </p:sp>
      <p:sp>
        <p:nvSpPr>
          <p:cNvPr id="9" name="Platshållare för bildnummer 8">
            <a:extLst>
              <a:ext uri="{FF2B5EF4-FFF2-40B4-BE49-F238E27FC236}">
                <a16:creationId xmlns:a16="http://schemas.microsoft.com/office/drawing/2014/main" id="{DA51597A-E27D-4468-8CC7-429FB73510F5}"/>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408890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E702E-9397-43F8-997B-453B2B1095E8}"/>
              </a:ext>
            </a:extLst>
          </p:cNvPr>
          <p:cNvSpPr>
            <a:spLocks noGrp="1"/>
          </p:cNvSpPr>
          <p:nvPr>
            <p:ph type="title"/>
          </p:nvPr>
        </p:nvSpPr>
        <p:spPr>
          <a:xfrm>
            <a:off x="838200" y="365125"/>
            <a:ext cx="9623961" cy="1325563"/>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AE32F5-EC0B-4B9E-89F1-20FA9BEBF2EF}"/>
              </a:ext>
            </a:extLst>
          </p:cNvPr>
          <p:cNvSpPr>
            <a:spLocks noGrp="1"/>
          </p:cNvSpPr>
          <p:nvPr>
            <p:ph type="dt" sz="half" idx="10"/>
          </p:nvPr>
        </p:nvSpPr>
        <p:spPr/>
        <p:txBody>
          <a:bodyPr/>
          <a:lstStyle/>
          <a:p>
            <a:fld id="{408B802B-C647-42CC-BB9F-3DCA9FCE7A9E}" type="datetime1">
              <a:rPr lang="sv-SE" smtClean="0"/>
              <a:t>2023-02-28</a:t>
            </a:fld>
            <a:endParaRPr lang="sv-SE"/>
          </a:p>
        </p:txBody>
      </p:sp>
      <p:sp>
        <p:nvSpPr>
          <p:cNvPr id="4" name="Platshållare för sidfot 3">
            <a:extLst>
              <a:ext uri="{FF2B5EF4-FFF2-40B4-BE49-F238E27FC236}">
                <a16:creationId xmlns:a16="http://schemas.microsoft.com/office/drawing/2014/main" id="{DF9C39D0-6E29-4F7C-AA65-8E674567F1BF}"/>
              </a:ext>
            </a:extLst>
          </p:cNvPr>
          <p:cNvSpPr>
            <a:spLocks noGrp="1"/>
          </p:cNvSpPr>
          <p:nvPr>
            <p:ph type="ftr" sz="quarter" idx="11"/>
          </p:nvPr>
        </p:nvSpPr>
        <p:spPr/>
        <p:txBody>
          <a:bodyPr/>
          <a:lstStyle/>
          <a:p>
            <a:r>
              <a:rPr lang="sv-SE"/>
              <a:t>FoU i Sörmland</a:t>
            </a:r>
          </a:p>
        </p:txBody>
      </p:sp>
      <p:sp>
        <p:nvSpPr>
          <p:cNvPr id="5" name="Platshållare för bildnummer 4">
            <a:extLst>
              <a:ext uri="{FF2B5EF4-FFF2-40B4-BE49-F238E27FC236}">
                <a16:creationId xmlns:a16="http://schemas.microsoft.com/office/drawing/2014/main" id="{B0FA75A4-D7F8-4DA4-8776-7BCE5F2CE53E}"/>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271213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9C4F6F-9445-4A50-B741-80DF63037420}"/>
              </a:ext>
            </a:extLst>
          </p:cNvPr>
          <p:cNvSpPr>
            <a:spLocks noGrp="1"/>
          </p:cNvSpPr>
          <p:nvPr>
            <p:ph type="dt" sz="half" idx="10"/>
          </p:nvPr>
        </p:nvSpPr>
        <p:spPr/>
        <p:txBody>
          <a:bodyPr/>
          <a:lstStyle/>
          <a:p>
            <a:fld id="{9E091E9E-2664-4088-9ECC-14F63793A606}" type="datetime1">
              <a:rPr lang="sv-SE" smtClean="0"/>
              <a:t>2023-02-28</a:t>
            </a:fld>
            <a:endParaRPr lang="sv-SE"/>
          </a:p>
        </p:txBody>
      </p:sp>
      <p:sp>
        <p:nvSpPr>
          <p:cNvPr id="3" name="Platshållare för sidfot 2">
            <a:extLst>
              <a:ext uri="{FF2B5EF4-FFF2-40B4-BE49-F238E27FC236}">
                <a16:creationId xmlns:a16="http://schemas.microsoft.com/office/drawing/2014/main" id="{36251203-17A6-4E92-B3A3-C515CF80694B}"/>
              </a:ext>
            </a:extLst>
          </p:cNvPr>
          <p:cNvSpPr>
            <a:spLocks noGrp="1"/>
          </p:cNvSpPr>
          <p:nvPr>
            <p:ph type="ftr" sz="quarter" idx="11"/>
          </p:nvPr>
        </p:nvSpPr>
        <p:spPr/>
        <p:txBody>
          <a:bodyPr/>
          <a:lstStyle/>
          <a:p>
            <a:r>
              <a:rPr lang="sv-SE"/>
              <a:t>FoU i Sörmland</a:t>
            </a:r>
          </a:p>
        </p:txBody>
      </p:sp>
      <p:sp>
        <p:nvSpPr>
          <p:cNvPr id="4" name="Platshållare för bildnummer 3">
            <a:extLst>
              <a:ext uri="{FF2B5EF4-FFF2-40B4-BE49-F238E27FC236}">
                <a16:creationId xmlns:a16="http://schemas.microsoft.com/office/drawing/2014/main" id="{76FCE55B-4526-4486-AB1A-8E65983636BE}"/>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1902581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16DD6E-4744-4E3A-9BCC-753997C44F9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C1560F-A590-446E-A8E9-26DC4E470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0F0C13-E7D4-4860-96BA-C350499F9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2BD1B5E-935D-4187-B591-D78454E613E9}"/>
              </a:ext>
            </a:extLst>
          </p:cNvPr>
          <p:cNvSpPr>
            <a:spLocks noGrp="1"/>
          </p:cNvSpPr>
          <p:nvPr>
            <p:ph type="dt" sz="half" idx="10"/>
          </p:nvPr>
        </p:nvSpPr>
        <p:spPr/>
        <p:txBody>
          <a:bodyPr/>
          <a:lstStyle/>
          <a:p>
            <a:fld id="{17F23F28-D079-4C66-9632-8FB84B9B4E36}" type="datetime1">
              <a:rPr lang="sv-SE" smtClean="0"/>
              <a:t>2023-02-28</a:t>
            </a:fld>
            <a:endParaRPr lang="sv-SE"/>
          </a:p>
        </p:txBody>
      </p:sp>
      <p:sp>
        <p:nvSpPr>
          <p:cNvPr id="6" name="Platshållare för sidfot 5">
            <a:extLst>
              <a:ext uri="{FF2B5EF4-FFF2-40B4-BE49-F238E27FC236}">
                <a16:creationId xmlns:a16="http://schemas.microsoft.com/office/drawing/2014/main" id="{B10AC9B5-BD2B-4091-8A4A-6F58AFE5CF00}"/>
              </a:ext>
            </a:extLst>
          </p:cNvPr>
          <p:cNvSpPr>
            <a:spLocks noGrp="1"/>
          </p:cNvSpPr>
          <p:nvPr>
            <p:ph type="ftr" sz="quarter" idx="11"/>
          </p:nvPr>
        </p:nvSpPr>
        <p:spPr/>
        <p:txBody>
          <a:bodyPr/>
          <a:lstStyle/>
          <a:p>
            <a:r>
              <a:rPr lang="sv-SE"/>
              <a:t>FoU i Sörmland</a:t>
            </a:r>
          </a:p>
        </p:txBody>
      </p:sp>
      <p:sp>
        <p:nvSpPr>
          <p:cNvPr id="7" name="Platshållare för bildnummer 6">
            <a:extLst>
              <a:ext uri="{FF2B5EF4-FFF2-40B4-BE49-F238E27FC236}">
                <a16:creationId xmlns:a16="http://schemas.microsoft.com/office/drawing/2014/main" id="{44FBAF12-2267-4AF9-A6E6-72900D0F2310}"/>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3282238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04AD1-D5DA-4AA1-BEAB-927CA17DA54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F7B7831-4EAE-43A5-B747-4B05E280C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3B6813A4-9972-4CBF-BBBD-E9E411C07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AA84B46-808E-443F-84D4-695D6B374E10}"/>
              </a:ext>
            </a:extLst>
          </p:cNvPr>
          <p:cNvSpPr>
            <a:spLocks noGrp="1"/>
          </p:cNvSpPr>
          <p:nvPr>
            <p:ph type="dt" sz="half" idx="10"/>
          </p:nvPr>
        </p:nvSpPr>
        <p:spPr/>
        <p:txBody>
          <a:bodyPr/>
          <a:lstStyle/>
          <a:p>
            <a:fld id="{A4A270F3-90E0-4132-A805-B5FF29E45618}" type="datetime1">
              <a:rPr lang="sv-SE" smtClean="0"/>
              <a:t>2023-02-28</a:t>
            </a:fld>
            <a:endParaRPr lang="sv-SE"/>
          </a:p>
        </p:txBody>
      </p:sp>
      <p:sp>
        <p:nvSpPr>
          <p:cNvPr id="6" name="Platshållare för sidfot 5">
            <a:extLst>
              <a:ext uri="{FF2B5EF4-FFF2-40B4-BE49-F238E27FC236}">
                <a16:creationId xmlns:a16="http://schemas.microsoft.com/office/drawing/2014/main" id="{E513FEB5-0CEB-4650-9344-F8EB2FDA4757}"/>
              </a:ext>
            </a:extLst>
          </p:cNvPr>
          <p:cNvSpPr>
            <a:spLocks noGrp="1"/>
          </p:cNvSpPr>
          <p:nvPr>
            <p:ph type="ftr" sz="quarter" idx="11"/>
          </p:nvPr>
        </p:nvSpPr>
        <p:spPr/>
        <p:txBody>
          <a:bodyPr/>
          <a:lstStyle/>
          <a:p>
            <a:r>
              <a:rPr lang="sv-SE"/>
              <a:t>FoU i Sörmland</a:t>
            </a:r>
          </a:p>
        </p:txBody>
      </p:sp>
      <p:sp>
        <p:nvSpPr>
          <p:cNvPr id="7" name="Platshållare för bildnummer 6">
            <a:extLst>
              <a:ext uri="{FF2B5EF4-FFF2-40B4-BE49-F238E27FC236}">
                <a16:creationId xmlns:a16="http://schemas.microsoft.com/office/drawing/2014/main" id="{097598E9-B41C-4C01-91E1-D8F5CF7C2846}"/>
              </a:ext>
            </a:extLst>
          </p:cNvPr>
          <p:cNvSpPr>
            <a:spLocks noGrp="1"/>
          </p:cNvSpPr>
          <p:nvPr>
            <p:ph type="sldNum" sz="quarter" idx="12"/>
          </p:nvPr>
        </p:nvSpPr>
        <p:spPr/>
        <p:txBody>
          <a:bodyPr/>
          <a:lstStyle/>
          <a:p>
            <a:fld id="{84BFD868-83CE-434D-86EF-717B42CD7FB8}" type="slidenum">
              <a:rPr lang="sv-SE" smtClean="0"/>
              <a:pPr/>
              <a:t>‹#›</a:t>
            </a:fld>
            <a:endParaRPr lang="sv-SE"/>
          </a:p>
        </p:txBody>
      </p:sp>
    </p:spTree>
    <p:extLst>
      <p:ext uri="{BB962C8B-B14F-4D97-AF65-F5344CB8AC3E}">
        <p14:creationId xmlns:p14="http://schemas.microsoft.com/office/powerpoint/2010/main" val="1436242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Helt tom sida, för helsidesbi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0" y="0"/>
            <a:ext cx="1219200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4412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065532" y="5421664"/>
            <a:ext cx="6044750" cy="840221"/>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B3ABC7BA-F446-4C0D-BB89-B20615AFE69C}" type="datetime1">
              <a:rPr lang="sv-SE" smtClean="0"/>
              <a:t>2023-02-28</a:t>
            </a:fld>
            <a:endParaRPr lang="sv-SE"/>
          </a:p>
        </p:txBody>
      </p:sp>
      <p:sp>
        <p:nvSpPr>
          <p:cNvPr id="5" name="Platshållare för sidfot 4"/>
          <p:cNvSpPr>
            <a:spLocks noGrp="1"/>
          </p:cNvSpPr>
          <p:nvPr>
            <p:ph type="ftr" sz="quarter" idx="11"/>
          </p:nvPr>
        </p:nvSpPr>
        <p:spPr/>
        <p:txBody>
          <a:bodyPr/>
          <a:lstStyle/>
          <a:p>
            <a:r>
              <a:rPr lang="sv-SE"/>
              <a:t>FoU i Sörmland</a:t>
            </a:r>
          </a:p>
        </p:txBody>
      </p:sp>
      <p:sp>
        <p:nvSpPr>
          <p:cNvPr id="6" name="Platshållare för bildnummer 5"/>
          <p:cNvSpPr>
            <a:spLocks noGrp="1"/>
          </p:cNvSpPr>
          <p:nvPr>
            <p:ph type="sldNum" sz="quarter" idx="12"/>
          </p:nvPr>
        </p:nvSpPr>
        <p:spPr/>
        <p:txBody>
          <a:bodyPr/>
          <a:lstStyle/>
          <a:p>
            <a:fld id="{5E82670D-ED1A-4DA8-AAA0-8B1DFD23C8A4}" type="slidenum">
              <a:rPr lang="sv-SE" smtClean="0"/>
              <a:t>‹#›</a:t>
            </a:fld>
            <a:endParaRPr lang="sv-SE"/>
          </a:p>
        </p:txBody>
      </p:sp>
      <p:sp>
        <p:nvSpPr>
          <p:cNvPr id="8" name="Platshållare för bild 7"/>
          <p:cNvSpPr>
            <a:spLocks noGrp="1"/>
          </p:cNvSpPr>
          <p:nvPr>
            <p:ph type="pic" sz="quarter" idx="13"/>
          </p:nvPr>
        </p:nvSpPr>
        <p:spPr>
          <a:xfrm>
            <a:off x="3065532" y="1755972"/>
            <a:ext cx="6044750" cy="3377016"/>
          </a:xfrm>
        </p:spPr>
        <p:txBody>
          <a:bodyPr/>
          <a:lstStyle/>
          <a:p>
            <a:r>
              <a:rPr lang="sv-SE"/>
              <a:t>Klicka på ikonen för att lägga till en bild</a:t>
            </a:r>
          </a:p>
        </p:txBody>
      </p:sp>
      <p:sp>
        <p:nvSpPr>
          <p:cNvPr id="10" name="Platshållare för text 9"/>
          <p:cNvSpPr>
            <a:spLocks noGrp="1"/>
          </p:cNvSpPr>
          <p:nvPr>
            <p:ph type="body" sz="quarter" idx="14" hasCustomPrompt="1"/>
          </p:nvPr>
        </p:nvSpPr>
        <p:spPr>
          <a:xfrm>
            <a:off x="1730347" y="478780"/>
            <a:ext cx="8715121" cy="914400"/>
          </a:xfrm>
        </p:spPr>
        <p:txBody>
          <a:bodyPr>
            <a:normAutofit/>
          </a:bodyPr>
          <a:lstStyle>
            <a:lvl1pPr>
              <a:defRPr sz="4400">
                <a:solidFill>
                  <a:srgbClr val="891C00"/>
                </a:solidFill>
              </a:defRPr>
            </a:lvl1pPr>
          </a:lstStyle>
          <a:p>
            <a:pPr lvl="0"/>
            <a:r>
              <a:rPr lang="sv-SE"/>
              <a:t>Klicka här för att skriva rubrik</a:t>
            </a:r>
          </a:p>
        </p:txBody>
      </p:sp>
    </p:spTree>
    <p:extLst>
      <p:ext uri="{BB962C8B-B14F-4D97-AF65-F5344CB8AC3E}">
        <p14:creationId xmlns:p14="http://schemas.microsoft.com/office/powerpoint/2010/main" val="1084524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D6A221E-052A-4B81-A7F8-86D14E63B38D}"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70268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vadratisk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517C0C-3836-402F-B9D0-7B48BAE4EFEE}"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5074156"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0198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om platshållare hög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EFB6F50-A81B-4FF6-AEA3-952109593DCF}"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1151056" y="1295400"/>
            <a:ext cx="4796590"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6" hasCustomPrompt="1"/>
          </p:nvPr>
        </p:nvSpPr>
        <p:spPr>
          <a:xfrm>
            <a:off x="6036657" y="1295400"/>
            <a:ext cx="4865033" cy="4660900"/>
          </a:xfrm>
        </p:spPr>
        <p:txBody>
          <a:bodyPr/>
          <a:lstStyle>
            <a:lvl1pPr>
              <a:defRPr/>
            </a:lvl1pPr>
          </a:lstStyle>
          <a:p>
            <a:pPr lvl="0"/>
            <a:r>
              <a:rPr lang="sv-SE"/>
              <a:t>Klicka på en ikon för att lägga in valt innehåll</a:t>
            </a:r>
          </a:p>
        </p:txBody>
      </p:sp>
    </p:spTree>
    <p:extLst>
      <p:ext uri="{BB962C8B-B14F-4D97-AF65-F5344CB8AC3E}">
        <p14:creationId xmlns:p14="http://schemas.microsoft.com/office/powerpoint/2010/main" val="328155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87392A28-A73E-4764-9989-A54C6620B478}" type="datetime1">
              <a:rPr lang="sv-SE" smtClean="0"/>
              <a:t>2023-02-28</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900346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om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913940B-28FC-4EC3-8F53-4927513975B3}"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295400"/>
            <a:ext cx="4620553"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6"/>
          <p:cNvSpPr>
            <a:spLocks noGrp="1"/>
          </p:cNvSpPr>
          <p:nvPr>
            <p:ph sz="quarter" idx="15" hasCustomPrompt="1"/>
          </p:nvPr>
        </p:nvSpPr>
        <p:spPr>
          <a:xfrm>
            <a:off x="1143000" y="1295400"/>
            <a:ext cx="5241925" cy="4660900"/>
          </a:xfrm>
        </p:spPr>
        <p:txBody>
          <a:bodyPr/>
          <a:lstStyle>
            <a:lvl1pPr>
              <a:defRPr/>
            </a:lvl1pPr>
          </a:lstStyle>
          <a:p>
            <a:pPr lvl="0"/>
            <a:r>
              <a:rPr lang="sv-SE"/>
              <a:t>Klicka på ikonen för att lägga till innehåll</a:t>
            </a:r>
          </a:p>
        </p:txBody>
      </p:sp>
    </p:spTree>
    <p:extLst>
      <p:ext uri="{BB962C8B-B14F-4D97-AF65-F5344CB8AC3E}">
        <p14:creationId xmlns:p14="http://schemas.microsoft.com/office/powerpoint/2010/main" val="1395814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Rubrik och valfritt innehåll">
    <p:spTree>
      <p:nvGrpSpPr>
        <p:cNvPr id="1" name=""/>
        <p:cNvGrpSpPr/>
        <p:nvPr/>
      </p:nvGrpSpPr>
      <p:grpSpPr>
        <a:xfrm>
          <a:off x="0" y="0"/>
          <a:ext cx="0" cy="0"/>
          <a:chOff x="0" y="0"/>
          <a:chExt cx="0" cy="0"/>
        </a:xfrm>
      </p:grpSpPr>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19C29F68-BD08-4C7A-809B-3091FA46F327}"/>
              </a:ext>
            </a:extLst>
          </p:cNvPr>
          <p:cNvSpPr>
            <a:spLocks noGrp="1"/>
          </p:cNvSpPr>
          <p:nvPr>
            <p:ph sz="quarter" idx="16"/>
          </p:nvPr>
        </p:nvSpPr>
        <p:spPr>
          <a:xfrm>
            <a:off x="1142965" y="1295400"/>
            <a:ext cx="10439435" cy="4903922"/>
          </a:xfrm>
        </p:spPr>
        <p:txBody>
          <a:bodyPr/>
          <a:lstStyle>
            <a:lvl1pPr marL="457200" indent="-457200" algn="l">
              <a:buFont typeface="Arial" panose="020B0604020202020204" pitchFamily="34" charset="0"/>
              <a:buChar cha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1305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tomma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BBCA897-19EF-400E-9700-B413B538891B}"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5" hasCustomPrompt="1"/>
          </p:nvPr>
        </p:nvSpPr>
        <p:spPr>
          <a:xfrm>
            <a:off x="1270000" y="3617913"/>
            <a:ext cx="5073650" cy="2338387"/>
          </a:xfrm>
        </p:spPr>
        <p:txBody>
          <a:bodyPr/>
          <a:lstStyle/>
          <a:p>
            <a:pPr lvl="0"/>
            <a:r>
              <a:rPr lang="sv-SE"/>
              <a:t>Klicka på en ikon för att lägga in valt innehåll</a:t>
            </a:r>
          </a:p>
        </p:txBody>
      </p:sp>
      <p:sp>
        <p:nvSpPr>
          <p:cNvPr id="13" name="Platshållare för innehåll 12"/>
          <p:cNvSpPr>
            <a:spLocks noGrp="1"/>
          </p:cNvSpPr>
          <p:nvPr>
            <p:ph sz="quarter" idx="16" hasCustomPrompt="1"/>
          </p:nvPr>
        </p:nvSpPr>
        <p:spPr>
          <a:xfrm>
            <a:off x="1270000" y="1157330"/>
            <a:ext cx="5073650" cy="2379663"/>
          </a:xfrm>
        </p:spPr>
        <p:txBody>
          <a:bodyPr/>
          <a:lstStyle>
            <a:lvl1pPr>
              <a:defRPr baseline="0"/>
            </a:lvl1pPr>
          </a:lstStyle>
          <a:p>
            <a:pPr lvl="0"/>
            <a:r>
              <a:rPr lang="sv-SE"/>
              <a:t>Klicka på en ikon för att lägga in valt innehåll</a:t>
            </a:r>
          </a:p>
        </p:txBody>
      </p:sp>
    </p:spTree>
    <p:extLst>
      <p:ext uri="{BB962C8B-B14F-4D97-AF65-F5344CB8AC3E}">
        <p14:creationId xmlns:p14="http://schemas.microsoft.com/office/powerpoint/2010/main" val="4014158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FA9C44E3-0B1C-43EC-8F37-CF1193AEDBE7}" type="datetime1">
              <a:rPr lang="sv-SE" smtClean="0"/>
              <a:t>2023-02-28</a:t>
            </a:fld>
            <a:endParaRPr lang="sv-SE"/>
          </a:p>
        </p:txBody>
      </p:sp>
      <p:sp>
        <p:nvSpPr>
          <p:cNvPr id="4" name="Platshållare för sidfot 3"/>
          <p:cNvSpPr>
            <a:spLocks noGrp="1"/>
          </p:cNvSpPr>
          <p:nvPr>
            <p:ph type="ftr" sz="quarter" idx="11"/>
          </p:nvPr>
        </p:nvSpPr>
        <p:spPr/>
        <p:txBody>
          <a:bodyPr/>
          <a:lstStyle/>
          <a:p>
            <a:r>
              <a:rPr lang="sv-SE"/>
              <a:t>FoU i Sörmland</a:t>
            </a:r>
          </a:p>
        </p:txBody>
      </p:sp>
      <p:sp>
        <p:nvSpPr>
          <p:cNvPr id="5" name="Platshållare för bildnummer 4"/>
          <p:cNvSpPr>
            <a:spLocks noGrp="1"/>
          </p:cNvSpPr>
          <p:nvPr>
            <p:ph type="sldNum" sz="quarter" idx="12"/>
          </p:nvPr>
        </p:nvSpPr>
        <p:spPr/>
        <p:txBody>
          <a:bodyPr/>
          <a:lstStyle/>
          <a:p>
            <a:fld id="{84BFD868-83CE-434D-86EF-717B42CD7FB8}" type="slidenum">
              <a:rPr lang="sv-SE" smtClean="0"/>
              <a:pPr/>
              <a:t>‹#›</a:t>
            </a:fld>
            <a:endParaRPr lang="sv-SE"/>
          </a:p>
        </p:txBody>
      </p:sp>
      <p:sp>
        <p:nvSpPr>
          <p:cNvPr id="10" name="Rubrik 1"/>
          <p:cNvSpPr txBox="1">
            <a:spLocks/>
          </p:cNvSpPr>
          <p:nvPr/>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13"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5"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4980BE21-A190-4B53-A97F-07D5AC1C6E6C}"/>
              </a:ext>
            </a:extLst>
          </p:cNvPr>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Tree>
    <p:extLst>
      <p:ext uri="{BB962C8B-B14F-4D97-AF65-F5344CB8AC3E}">
        <p14:creationId xmlns:p14="http://schemas.microsoft.com/office/powerpoint/2010/main" val="2949781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A9241F86-BE09-4AE2-ABCE-1C2559060798}" type="datetime1">
              <a:rPr lang="sv-SE" smtClean="0"/>
              <a:t>2023-02-28</a:t>
            </a:fld>
            <a:endParaRPr lang="sv-SE"/>
          </a:p>
        </p:txBody>
      </p:sp>
      <p:sp>
        <p:nvSpPr>
          <p:cNvPr id="6" name="Platshållare för sidfot 5"/>
          <p:cNvSpPr>
            <a:spLocks noGrp="1"/>
          </p:cNvSpPr>
          <p:nvPr>
            <p:ph type="ftr" sz="quarter" idx="11"/>
          </p:nvPr>
        </p:nvSpPr>
        <p:spPr/>
        <p:txBody>
          <a:bodyPr/>
          <a:lstStyle/>
          <a:p>
            <a:r>
              <a:rPr lang="sv-SE"/>
              <a:t>FoU i Sörmland</a:t>
            </a:r>
          </a:p>
        </p:txBody>
      </p:sp>
      <p:sp>
        <p:nvSpPr>
          <p:cNvPr id="7" name="Platshållare för bildnummer 6"/>
          <p:cNvSpPr>
            <a:spLocks noGrp="1"/>
          </p:cNvSpPr>
          <p:nvPr>
            <p:ph type="sldNum" sz="quarter" idx="12"/>
          </p:nvPr>
        </p:nvSpPr>
        <p:spPr/>
        <p:txBody>
          <a:bodyPr/>
          <a:lstStyle/>
          <a:p>
            <a:fld id="{5E82670D-ED1A-4DA8-AAA0-8B1DFD23C8A4}" type="slidenum">
              <a:rPr lang="sv-SE" smtClean="0"/>
              <a:t>‹#›</a:t>
            </a:fld>
            <a:endParaRPr lang="sv-SE"/>
          </a:p>
        </p:txBody>
      </p:sp>
      <p:sp>
        <p:nvSpPr>
          <p:cNvPr id="8" name="Rubrik 1"/>
          <p:cNvSpPr txBox="1">
            <a:spLocks/>
          </p:cNvSpPr>
          <p:nvPr/>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9"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0"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
            <a:extLst>
              <a:ext uri="{FF2B5EF4-FFF2-40B4-BE49-F238E27FC236}">
                <a16:creationId xmlns:a16="http://schemas.microsoft.com/office/drawing/2014/main" id="{0B85249E-AB20-4969-8C76-A19256616707}"/>
              </a:ext>
            </a:extLst>
          </p:cNvPr>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Tree>
    <p:extLst>
      <p:ext uri="{BB962C8B-B14F-4D97-AF65-F5344CB8AC3E}">
        <p14:creationId xmlns:p14="http://schemas.microsoft.com/office/powerpoint/2010/main" val="193511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065532" y="5421664"/>
            <a:ext cx="6044750" cy="840221"/>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CEDF816B-BE63-454F-90FE-2878F81C79D2}" type="datetime1">
              <a:rPr lang="sv-SE" smtClean="0"/>
              <a:t>2023-02-28</a:t>
            </a:fld>
            <a:endParaRPr lang="sv-SE"/>
          </a:p>
        </p:txBody>
      </p:sp>
      <p:sp>
        <p:nvSpPr>
          <p:cNvPr id="5" name="Platshållare för sidfot 4"/>
          <p:cNvSpPr>
            <a:spLocks noGrp="1"/>
          </p:cNvSpPr>
          <p:nvPr>
            <p:ph type="ftr" sz="quarter" idx="11"/>
          </p:nvPr>
        </p:nvSpPr>
        <p:spPr/>
        <p:txBody>
          <a:bodyPr/>
          <a:lstStyle/>
          <a:p>
            <a:r>
              <a:rPr lang="sv-SE"/>
              <a:t>FoU i Sörmland</a:t>
            </a:r>
          </a:p>
        </p:txBody>
      </p:sp>
      <p:sp>
        <p:nvSpPr>
          <p:cNvPr id="6" name="Platshållare för bildnummer 5"/>
          <p:cNvSpPr>
            <a:spLocks noGrp="1"/>
          </p:cNvSpPr>
          <p:nvPr>
            <p:ph type="sldNum" sz="quarter" idx="12"/>
          </p:nvPr>
        </p:nvSpPr>
        <p:spPr/>
        <p:txBody>
          <a:bodyPr/>
          <a:lstStyle/>
          <a:p>
            <a:fld id="{5E82670D-ED1A-4DA8-AAA0-8B1DFD23C8A4}" type="slidenum">
              <a:rPr lang="sv-SE" smtClean="0"/>
              <a:t>‹#›</a:t>
            </a:fld>
            <a:endParaRPr lang="sv-SE"/>
          </a:p>
        </p:txBody>
      </p:sp>
      <p:sp>
        <p:nvSpPr>
          <p:cNvPr id="8" name="Platshållare för bild 7"/>
          <p:cNvSpPr>
            <a:spLocks noGrp="1"/>
          </p:cNvSpPr>
          <p:nvPr>
            <p:ph type="pic" sz="quarter" idx="13"/>
          </p:nvPr>
        </p:nvSpPr>
        <p:spPr>
          <a:xfrm>
            <a:off x="3065532" y="1755972"/>
            <a:ext cx="6044750" cy="3377016"/>
          </a:xfrm>
        </p:spPr>
        <p:txBody>
          <a:bodyPr/>
          <a:lstStyle/>
          <a:p>
            <a:r>
              <a:rPr lang="sv-SE"/>
              <a:t>Klicka på ikonen för att lägga till en bild</a:t>
            </a:r>
          </a:p>
        </p:txBody>
      </p:sp>
      <p:sp>
        <p:nvSpPr>
          <p:cNvPr id="10" name="Platshållare för text 9"/>
          <p:cNvSpPr>
            <a:spLocks noGrp="1"/>
          </p:cNvSpPr>
          <p:nvPr>
            <p:ph type="body" sz="quarter" idx="14" hasCustomPrompt="1"/>
          </p:nvPr>
        </p:nvSpPr>
        <p:spPr>
          <a:xfrm>
            <a:off x="1730347" y="478780"/>
            <a:ext cx="8715121" cy="914400"/>
          </a:xfrm>
        </p:spPr>
        <p:txBody>
          <a:bodyPr>
            <a:normAutofit/>
          </a:bodyPr>
          <a:lstStyle>
            <a:lvl1pPr>
              <a:defRPr sz="4400">
                <a:solidFill>
                  <a:srgbClr val="891C00"/>
                </a:solidFill>
              </a:defRPr>
            </a:lvl1pPr>
          </a:lstStyle>
          <a:p>
            <a:pPr lvl="0"/>
            <a:r>
              <a:rPr lang="sv-SE"/>
              <a:t>Klicka här för att skriva rubrik</a:t>
            </a:r>
          </a:p>
        </p:txBody>
      </p:sp>
    </p:spTree>
    <p:extLst>
      <p:ext uri="{BB962C8B-B14F-4D97-AF65-F5344CB8AC3E}">
        <p14:creationId xmlns:p14="http://schemas.microsoft.com/office/powerpoint/2010/main" val="504141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DEBCF9E-6340-4CEA-8206-6EE92450371B}"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6455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vadratisk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C27EF74-5B3C-4252-B871-CA5A418AF338}"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5074156"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9354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om platshållare hög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1AF4737-027E-450C-9128-D707F348FC02}"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1151056" y="1295400"/>
            <a:ext cx="4796590"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6" hasCustomPrompt="1"/>
          </p:nvPr>
        </p:nvSpPr>
        <p:spPr>
          <a:xfrm>
            <a:off x="6036657" y="1295400"/>
            <a:ext cx="4865033" cy="4660900"/>
          </a:xfrm>
        </p:spPr>
        <p:txBody>
          <a:bodyPr/>
          <a:lstStyle>
            <a:lvl1pPr>
              <a:defRPr/>
            </a:lvl1pPr>
          </a:lstStyle>
          <a:p>
            <a:pPr lvl="0"/>
            <a:r>
              <a:rPr lang="sv-SE"/>
              <a:t>Klicka på en ikon för att lägga in valt innehåll</a:t>
            </a:r>
          </a:p>
        </p:txBody>
      </p:sp>
    </p:spTree>
    <p:extLst>
      <p:ext uri="{BB962C8B-B14F-4D97-AF65-F5344CB8AC3E}">
        <p14:creationId xmlns:p14="http://schemas.microsoft.com/office/powerpoint/2010/main" val="4246470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om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8D83C13-FFDD-43CB-9E41-E8811B332ABC}"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295400"/>
            <a:ext cx="4620553"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6"/>
          <p:cNvSpPr>
            <a:spLocks noGrp="1"/>
          </p:cNvSpPr>
          <p:nvPr>
            <p:ph sz="quarter" idx="15" hasCustomPrompt="1"/>
          </p:nvPr>
        </p:nvSpPr>
        <p:spPr>
          <a:xfrm>
            <a:off x="1143000" y="1295400"/>
            <a:ext cx="5241925" cy="4660900"/>
          </a:xfrm>
        </p:spPr>
        <p:txBody>
          <a:bodyPr/>
          <a:lstStyle>
            <a:lvl1pPr>
              <a:defRPr/>
            </a:lvl1pPr>
          </a:lstStyle>
          <a:p>
            <a:pPr lvl="0"/>
            <a:r>
              <a:rPr lang="sv-SE"/>
              <a:t>Klicka på ikonen för att lägga till innehåll</a:t>
            </a:r>
          </a:p>
        </p:txBody>
      </p:sp>
    </p:spTree>
    <p:extLst>
      <p:ext uri="{BB962C8B-B14F-4D97-AF65-F5344CB8AC3E}">
        <p14:creationId xmlns:p14="http://schemas.microsoft.com/office/powerpoint/2010/main" val="923716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EF1E43B1-C1A5-448C-BEF0-125AB740FACD}" type="datetime1">
              <a:rPr lang="sv-SE" smtClean="0"/>
              <a:t>2023-02-28</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753908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Rubrik och valfritt innehåll">
    <p:spTree>
      <p:nvGrpSpPr>
        <p:cNvPr id="1" name=""/>
        <p:cNvGrpSpPr/>
        <p:nvPr/>
      </p:nvGrpSpPr>
      <p:grpSpPr>
        <a:xfrm>
          <a:off x="0" y="0"/>
          <a:ext cx="0" cy="0"/>
          <a:chOff x="0" y="0"/>
          <a:chExt cx="0" cy="0"/>
        </a:xfrm>
      </p:grpSpPr>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19C29F68-BD08-4C7A-809B-3091FA46F327}"/>
              </a:ext>
            </a:extLst>
          </p:cNvPr>
          <p:cNvSpPr>
            <a:spLocks noGrp="1"/>
          </p:cNvSpPr>
          <p:nvPr>
            <p:ph sz="quarter" idx="16"/>
          </p:nvPr>
        </p:nvSpPr>
        <p:spPr>
          <a:xfrm>
            <a:off x="1142965" y="1295400"/>
            <a:ext cx="10439435" cy="4903922"/>
          </a:xfrm>
        </p:spPr>
        <p:txBody>
          <a:bodyPr/>
          <a:lstStyle>
            <a:lvl1pPr marL="457200" indent="-457200" algn="l">
              <a:buFont typeface="Arial" panose="020B0604020202020204" pitchFamily="34" charset="0"/>
              <a:buChar cha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74113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2 tomma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8DD39B8-FAAB-4336-9048-0742435DD083}"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5" hasCustomPrompt="1"/>
          </p:nvPr>
        </p:nvSpPr>
        <p:spPr>
          <a:xfrm>
            <a:off x="1270000" y="3617913"/>
            <a:ext cx="5073650" cy="2338387"/>
          </a:xfrm>
        </p:spPr>
        <p:txBody>
          <a:bodyPr/>
          <a:lstStyle/>
          <a:p>
            <a:pPr lvl="0"/>
            <a:r>
              <a:rPr lang="sv-SE"/>
              <a:t>Klicka på en ikon för att lägga in valt innehåll</a:t>
            </a:r>
          </a:p>
        </p:txBody>
      </p:sp>
      <p:sp>
        <p:nvSpPr>
          <p:cNvPr id="13" name="Platshållare för innehåll 12"/>
          <p:cNvSpPr>
            <a:spLocks noGrp="1"/>
          </p:cNvSpPr>
          <p:nvPr>
            <p:ph sz="quarter" idx="16" hasCustomPrompt="1"/>
          </p:nvPr>
        </p:nvSpPr>
        <p:spPr>
          <a:xfrm>
            <a:off x="1270000" y="1157330"/>
            <a:ext cx="5073650" cy="2379663"/>
          </a:xfrm>
        </p:spPr>
        <p:txBody>
          <a:bodyPr/>
          <a:lstStyle>
            <a:lvl1pPr>
              <a:defRPr baseline="0"/>
            </a:lvl1pPr>
          </a:lstStyle>
          <a:p>
            <a:pPr lvl="0"/>
            <a:r>
              <a:rPr lang="sv-SE"/>
              <a:t>Klicka på en ikon för att lägga in valt innehåll</a:t>
            </a:r>
          </a:p>
        </p:txBody>
      </p:sp>
    </p:spTree>
    <p:extLst>
      <p:ext uri="{BB962C8B-B14F-4D97-AF65-F5344CB8AC3E}">
        <p14:creationId xmlns:p14="http://schemas.microsoft.com/office/powerpoint/2010/main" val="329066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A54A6F34-437E-4C97-8F07-DA63A1C96119}" type="datetime1">
              <a:rPr lang="sv-SE" smtClean="0"/>
              <a:t>2023-02-28</a:t>
            </a:fld>
            <a:endParaRPr lang="sv-SE"/>
          </a:p>
        </p:txBody>
      </p:sp>
      <p:sp>
        <p:nvSpPr>
          <p:cNvPr id="4" name="Platshållare för sidfot 3"/>
          <p:cNvSpPr>
            <a:spLocks noGrp="1"/>
          </p:cNvSpPr>
          <p:nvPr>
            <p:ph type="ftr" sz="quarter" idx="11"/>
          </p:nvPr>
        </p:nvSpPr>
        <p:spPr/>
        <p:txBody>
          <a:bodyPr/>
          <a:lstStyle/>
          <a:p>
            <a:r>
              <a:rPr lang="sv-SE"/>
              <a:t>FoU i Sörmland</a:t>
            </a:r>
          </a:p>
        </p:txBody>
      </p:sp>
      <p:sp>
        <p:nvSpPr>
          <p:cNvPr id="5" name="Platshållare för bildnummer 4"/>
          <p:cNvSpPr>
            <a:spLocks noGrp="1"/>
          </p:cNvSpPr>
          <p:nvPr>
            <p:ph type="sldNum" sz="quarter" idx="12"/>
          </p:nvPr>
        </p:nvSpPr>
        <p:spPr/>
        <p:txBody>
          <a:bodyPr/>
          <a:lstStyle/>
          <a:p>
            <a:fld id="{84BFD868-83CE-434D-86EF-717B42CD7FB8}" type="slidenum">
              <a:rPr lang="sv-SE" smtClean="0"/>
              <a:pPr/>
              <a:t>‹#›</a:t>
            </a:fld>
            <a:endParaRPr lang="sv-SE"/>
          </a:p>
        </p:txBody>
      </p:sp>
      <p:sp>
        <p:nvSpPr>
          <p:cNvPr id="10" name="Rubrik 1"/>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13"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5"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1715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Innehåll med bildtext">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3D6010D-8677-4C15-8193-60F29AFFF59C}" type="datetime1">
              <a:rPr lang="sv-SE" smtClean="0"/>
              <a:t>2023-02-28</a:t>
            </a:fld>
            <a:endParaRPr lang="sv-SE"/>
          </a:p>
        </p:txBody>
      </p:sp>
      <p:sp>
        <p:nvSpPr>
          <p:cNvPr id="6" name="Platshållare för sidfot 5"/>
          <p:cNvSpPr>
            <a:spLocks noGrp="1"/>
          </p:cNvSpPr>
          <p:nvPr>
            <p:ph type="ftr" sz="quarter" idx="11"/>
          </p:nvPr>
        </p:nvSpPr>
        <p:spPr/>
        <p:txBody>
          <a:bodyPr/>
          <a:lstStyle/>
          <a:p>
            <a:r>
              <a:rPr lang="sv-SE"/>
              <a:t>FoU i Sörmland</a:t>
            </a:r>
          </a:p>
        </p:txBody>
      </p:sp>
      <p:sp>
        <p:nvSpPr>
          <p:cNvPr id="7" name="Platshållare för bildnummer 6"/>
          <p:cNvSpPr>
            <a:spLocks noGrp="1"/>
          </p:cNvSpPr>
          <p:nvPr>
            <p:ph type="sldNum" sz="quarter" idx="12"/>
          </p:nvPr>
        </p:nvSpPr>
        <p:spPr/>
        <p:txBody>
          <a:bodyPr/>
          <a:lstStyle/>
          <a:p>
            <a:fld id="{5E82670D-ED1A-4DA8-AAA0-8B1DFD23C8A4}" type="slidenum">
              <a:rPr lang="sv-SE" smtClean="0"/>
              <a:t>‹#›</a:t>
            </a:fld>
            <a:endParaRPr lang="sv-SE"/>
          </a:p>
        </p:txBody>
      </p:sp>
      <p:sp>
        <p:nvSpPr>
          <p:cNvPr id="8" name="Rubrik 1"/>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9"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0"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66677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Helt tom sida, för helsidesbi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0" y="0"/>
            <a:ext cx="1219200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1924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ildstartsida">
    <p:spTree>
      <p:nvGrpSpPr>
        <p:cNvPr id="1" name=""/>
        <p:cNvGrpSpPr/>
        <p:nvPr/>
      </p:nvGrpSpPr>
      <p:grpSpPr>
        <a:xfrm>
          <a:off x="0" y="0"/>
          <a:ext cx="0" cy="0"/>
          <a:chOff x="0" y="0"/>
          <a:chExt cx="0" cy="0"/>
        </a:xfrm>
      </p:grpSpPr>
      <p:sp>
        <p:nvSpPr>
          <p:cNvPr id="5" name="Platshållare för rubrik 1"/>
          <p:cNvSpPr>
            <a:spLocks noGrp="1"/>
          </p:cNvSpPr>
          <p:nvPr>
            <p:ph type="title"/>
          </p:nvPr>
        </p:nvSpPr>
        <p:spPr>
          <a:xfrm>
            <a:off x="1583499" y="274638"/>
            <a:ext cx="9601067" cy="1143000"/>
          </a:xfrm>
          <a:prstGeom prst="rect">
            <a:avLst/>
          </a:prstGeom>
        </p:spPr>
        <p:txBody>
          <a:bodyPr vert="horz" lIns="91440" tIns="45720" rIns="91440" bIns="45720" rtlCol="0" anchor="ctr">
            <a:normAutofit/>
          </a:bodyPr>
          <a:lstStyle>
            <a:lvl1pPr algn="ctr">
              <a:defRPr/>
            </a:lvl1pPr>
          </a:lstStyle>
          <a:p>
            <a:r>
              <a:rPr lang="sv-SE"/>
              <a:t>Klicka här för att ändra mall för rubrikformat</a:t>
            </a:r>
          </a:p>
        </p:txBody>
      </p:sp>
      <p:sp>
        <p:nvSpPr>
          <p:cNvPr id="7" name="Platshållare för bild 6"/>
          <p:cNvSpPr>
            <a:spLocks noGrp="1"/>
          </p:cNvSpPr>
          <p:nvPr>
            <p:ph type="pic" sz="quarter" idx="13"/>
          </p:nvPr>
        </p:nvSpPr>
        <p:spPr>
          <a:xfrm>
            <a:off x="1679509" y="1874416"/>
            <a:ext cx="9505056" cy="3235498"/>
          </a:xfrm>
        </p:spPr>
        <p:txBody>
          <a:bodyPr/>
          <a:lstStyle>
            <a:lvl1pPr algn="ctr">
              <a:defRPr/>
            </a:lvl1pPr>
          </a:lstStyle>
          <a:p>
            <a:r>
              <a:rPr lang="sv-SE"/>
              <a:t>Klicka på ikonen för att lägga till en bild</a:t>
            </a:r>
          </a:p>
        </p:txBody>
      </p:sp>
      <p:sp>
        <p:nvSpPr>
          <p:cNvPr id="9" name="Platshållare för text 8"/>
          <p:cNvSpPr>
            <a:spLocks noGrp="1"/>
          </p:cNvSpPr>
          <p:nvPr>
            <p:ph type="body" sz="quarter" idx="14" hasCustomPrompt="1"/>
          </p:nvPr>
        </p:nvSpPr>
        <p:spPr>
          <a:xfrm>
            <a:off x="1349392" y="5517232"/>
            <a:ext cx="9739163" cy="431800"/>
          </a:xfrm>
        </p:spPr>
        <p:txBody>
          <a:bodyPr/>
          <a:lstStyle>
            <a:lvl1pPr marL="0" indent="0" algn="ctr">
              <a:buNone/>
              <a:defRPr sz="2000"/>
            </a:lvl1pPr>
          </a:lstStyle>
          <a:p>
            <a:pPr lvl="0"/>
            <a:r>
              <a:rPr lang="sv-SE"/>
              <a:t>Infoga underrubrik</a:t>
            </a:r>
          </a:p>
        </p:txBody>
      </p:sp>
    </p:spTree>
    <p:extLst>
      <p:ext uri="{BB962C8B-B14F-4D97-AF65-F5344CB8AC3E}">
        <p14:creationId xmlns:p14="http://schemas.microsoft.com/office/powerpoint/2010/main" val="2318535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4F121B1-B7C8-4251-A4E7-92D4B87ED843}"/>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5" name="Platshållare för sidfot 4">
            <a:extLst>
              <a:ext uri="{FF2B5EF4-FFF2-40B4-BE49-F238E27FC236}">
                <a16:creationId xmlns:a16="http://schemas.microsoft.com/office/drawing/2014/main" id="{B7404013-0B03-4E02-B587-45F4D45113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BF4277-B7BF-4796-932D-AE496FBDF07D}"/>
              </a:ext>
            </a:extLst>
          </p:cNvPr>
          <p:cNvSpPr>
            <a:spLocks noGrp="1"/>
          </p:cNvSpPr>
          <p:nvPr>
            <p:ph type="sldNum" sz="quarter" idx="12"/>
          </p:nvPr>
        </p:nvSpPr>
        <p:spPr/>
        <p:txBody>
          <a:bodyPr/>
          <a:lstStyle/>
          <a:p>
            <a:fld id="{31D03D51-1377-4576-B59A-4E891A96BA1A}" type="slidenum">
              <a:rPr lang="sv-SE" smtClean="0"/>
              <a:t>‹#›</a:t>
            </a:fld>
            <a:endParaRPr lang="sv-SE"/>
          </a:p>
        </p:txBody>
      </p:sp>
      <p:pic>
        <p:nvPicPr>
          <p:cNvPr id="11" name="Bildobjekt 10">
            <a:extLst>
              <a:ext uri="{FF2B5EF4-FFF2-40B4-BE49-F238E27FC236}">
                <a16:creationId xmlns:a16="http://schemas.microsoft.com/office/drawing/2014/main" id="{CA1B356A-6645-4A05-807C-4CC7DEC2C2F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3199" y="1246909"/>
            <a:ext cx="7545602" cy="5290668"/>
          </a:xfrm>
          <a:prstGeom prst="rect">
            <a:avLst/>
          </a:prstGeom>
        </p:spPr>
      </p:pic>
      <p:sp>
        <p:nvSpPr>
          <p:cNvPr id="2" name="textruta 1">
            <a:extLst>
              <a:ext uri="{FF2B5EF4-FFF2-40B4-BE49-F238E27FC236}">
                <a16:creationId xmlns:a16="http://schemas.microsoft.com/office/drawing/2014/main" id="{B088EE3E-8040-4173-8B1E-684B4F6E3294}"/>
              </a:ext>
            </a:extLst>
          </p:cNvPr>
          <p:cNvSpPr txBox="1"/>
          <p:nvPr userDrawn="1"/>
        </p:nvSpPr>
        <p:spPr>
          <a:xfrm>
            <a:off x="1827759" y="235892"/>
            <a:ext cx="853227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400">
                <a:solidFill>
                  <a:srgbClr val="891C00"/>
                </a:solidFill>
              </a:rPr>
              <a:t>FoU i Sörmland</a:t>
            </a:r>
            <a:endParaRPr lang="sv-SE" sz="4400"/>
          </a:p>
        </p:txBody>
      </p:sp>
      <p:sp>
        <p:nvSpPr>
          <p:cNvPr id="3" name="textruta 2">
            <a:extLst>
              <a:ext uri="{FF2B5EF4-FFF2-40B4-BE49-F238E27FC236}">
                <a16:creationId xmlns:a16="http://schemas.microsoft.com/office/drawing/2014/main" id="{2EDDAA74-FD01-4E44-B3C3-8CC38ABCE058}"/>
              </a:ext>
            </a:extLst>
          </p:cNvPr>
          <p:cNvSpPr txBox="1"/>
          <p:nvPr userDrawn="1"/>
        </p:nvSpPr>
        <p:spPr>
          <a:xfrm>
            <a:off x="1809802" y="842462"/>
            <a:ext cx="855023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a:solidFill>
                  <a:srgbClr val="891C00"/>
                </a:solidFill>
              </a:rPr>
              <a:t>Kommuner &amp; region i samverkan</a:t>
            </a:r>
          </a:p>
          <a:p>
            <a:endParaRPr lang="sv-SE"/>
          </a:p>
        </p:txBody>
      </p:sp>
    </p:spTree>
    <p:extLst>
      <p:ext uri="{BB962C8B-B14F-4D97-AF65-F5344CB8AC3E}">
        <p14:creationId xmlns:p14="http://schemas.microsoft.com/office/powerpoint/2010/main" val="1581432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bild Svart rubrik">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4F121B1-B7C8-4251-A4E7-92D4B87ED843}"/>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5" name="Platshållare för sidfot 4">
            <a:extLst>
              <a:ext uri="{FF2B5EF4-FFF2-40B4-BE49-F238E27FC236}">
                <a16:creationId xmlns:a16="http://schemas.microsoft.com/office/drawing/2014/main" id="{B7404013-0B03-4E02-B587-45F4D45113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BF4277-B7BF-4796-932D-AE496FBDF07D}"/>
              </a:ext>
            </a:extLst>
          </p:cNvPr>
          <p:cNvSpPr>
            <a:spLocks noGrp="1"/>
          </p:cNvSpPr>
          <p:nvPr>
            <p:ph type="sldNum" sz="quarter" idx="12"/>
          </p:nvPr>
        </p:nvSpPr>
        <p:spPr/>
        <p:txBody>
          <a:bodyPr/>
          <a:lstStyle/>
          <a:p>
            <a:fld id="{31D03D51-1377-4576-B59A-4E891A96BA1A}" type="slidenum">
              <a:rPr lang="sv-SE" smtClean="0"/>
              <a:t>‹#›</a:t>
            </a:fld>
            <a:endParaRPr lang="sv-SE"/>
          </a:p>
        </p:txBody>
      </p:sp>
      <p:pic>
        <p:nvPicPr>
          <p:cNvPr id="11" name="Bildobjekt 10" descr="En bild som visar text, klocka&#10;&#10;Automatiskt genererad beskrivning">
            <a:extLst>
              <a:ext uri="{FF2B5EF4-FFF2-40B4-BE49-F238E27FC236}">
                <a16:creationId xmlns:a16="http://schemas.microsoft.com/office/drawing/2014/main" id="{CA1B356A-6645-4A05-807C-4CC7DEC2C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1628" y="1346899"/>
            <a:ext cx="7708744" cy="4724123"/>
          </a:xfrm>
          <a:prstGeom prst="rect">
            <a:avLst/>
          </a:prstGeom>
        </p:spPr>
      </p:pic>
      <p:sp>
        <p:nvSpPr>
          <p:cNvPr id="13" name="Platshållare för text 12">
            <a:extLst>
              <a:ext uri="{FF2B5EF4-FFF2-40B4-BE49-F238E27FC236}">
                <a16:creationId xmlns:a16="http://schemas.microsoft.com/office/drawing/2014/main" id="{19950B36-67CA-4E80-87D6-896A516BAD22}"/>
              </a:ext>
            </a:extLst>
          </p:cNvPr>
          <p:cNvSpPr>
            <a:spLocks noGrp="1"/>
          </p:cNvSpPr>
          <p:nvPr>
            <p:ph type="body" sz="quarter" idx="13"/>
          </p:nvPr>
        </p:nvSpPr>
        <p:spPr>
          <a:xfrm>
            <a:off x="1828810" y="304721"/>
            <a:ext cx="8532277" cy="636113"/>
          </a:xfrm>
        </p:spPr>
        <p:txBody>
          <a:bodyPr>
            <a:normAutofit/>
          </a:bodyPr>
          <a:lstStyle>
            <a:lvl1pPr marL="0" indent="0" algn="ctr">
              <a:buNone/>
              <a:defRPr sz="44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a:t>Klicka här för att ändra format på bakgrundstexten</a:t>
            </a:r>
          </a:p>
        </p:txBody>
      </p:sp>
      <p:sp>
        <p:nvSpPr>
          <p:cNvPr id="15" name="Platshållare för text 14">
            <a:extLst>
              <a:ext uri="{FF2B5EF4-FFF2-40B4-BE49-F238E27FC236}">
                <a16:creationId xmlns:a16="http://schemas.microsoft.com/office/drawing/2014/main" id="{9C6F44AC-DD29-41D1-968D-BFDF311241EF}"/>
              </a:ext>
            </a:extLst>
          </p:cNvPr>
          <p:cNvSpPr>
            <a:spLocks noGrp="1"/>
          </p:cNvSpPr>
          <p:nvPr>
            <p:ph type="body" sz="quarter" idx="14"/>
          </p:nvPr>
        </p:nvSpPr>
        <p:spPr>
          <a:xfrm>
            <a:off x="1830913" y="849394"/>
            <a:ext cx="8531225" cy="442913"/>
          </a:xfrm>
        </p:spPr>
        <p:txBody>
          <a:bodyPr>
            <a:norm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4248099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F058C-8957-4A27-B6D8-9D8CB8FE6C29}"/>
              </a:ext>
            </a:extLst>
          </p:cNvPr>
          <p:cNvSpPr>
            <a:spLocks noGrp="1"/>
          </p:cNvSpPr>
          <p:nvPr>
            <p:ph type="title"/>
          </p:nvPr>
        </p:nvSpPr>
        <p:spPr>
          <a:xfrm>
            <a:off x="838200" y="365125"/>
            <a:ext cx="9659587"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587A35-2B0A-4900-BFD3-5852AD981C5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20AC022-1F93-43CA-AC97-80B42D9F7F15}"/>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5" name="Platshållare för sidfot 4">
            <a:extLst>
              <a:ext uri="{FF2B5EF4-FFF2-40B4-BE49-F238E27FC236}">
                <a16:creationId xmlns:a16="http://schemas.microsoft.com/office/drawing/2014/main" id="{1C8CD8D4-AB18-4359-9C15-D759C23F00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2BE5DE-A3BF-4376-B242-2F7C25E8FB92}"/>
              </a:ext>
            </a:extLst>
          </p:cNvPr>
          <p:cNvSpPr>
            <a:spLocks noGrp="1"/>
          </p:cNvSpPr>
          <p:nvPr>
            <p:ph type="sldNum" sz="quarter" idx="12"/>
          </p:nvPr>
        </p:nvSpPr>
        <p:spPr/>
        <p:txBody>
          <a:bodyPr/>
          <a:lstStyle/>
          <a:p>
            <a:fld id="{31D03D51-1377-4576-B59A-4E891A96BA1A}" type="slidenum">
              <a:rPr lang="sv-SE" smtClean="0"/>
              <a:t>‹#›</a:t>
            </a:fld>
            <a:endParaRPr lang="sv-SE"/>
          </a:p>
        </p:txBody>
      </p:sp>
    </p:spTree>
    <p:extLst>
      <p:ext uri="{BB962C8B-B14F-4D97-AF65-F5344CB8AC3E}">
        <p14:creationId xmlns:p14="http://schemas.microsoft.com/office/powerpoint/2010/main" val="99811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FBAD0-C284-4426-8DE0-FBC6396C27E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DEC6BD-C30B-4C45-A046-75393494FCC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C57E385-EA24-47F1-961F-939298C1D9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1AB90C6-A47C-4728-B6E7-309D774F1401}"/>
              </a:ext>
            </a:extLst>
          </p:cNvPr>
          <p:cNvSpPr>
            <a:spLocks noGrp="1"/>
          </p:cNvSpPr>
          <p:nvPr>
            <p:ph type="dt" sz="half" idx="10"/>
          </p:nvPr>
        </p:nvSpPr>
        <p:spPr/>
        <p:txBody>
          <a:bodyPr/>
          <a:lstStyle/>
          <a:p>
            <a:r>
              <a:rPr lang="sv-SE"/>
              <a:t>2022-03-21</a:t>
            </a:r>
          </a:p>
        </p:txBody>
      </p:sp>
      <p:sp>
        <p:nvSpPr>
          <p:cNvPr id="6" name="Platshållare för sidfot 5">
            <a:extLst>
              <a:ext uri="{FF2B5EF4-FFF2-40B4-BE49-F238E27FC236}">
                <a16:creationId xmlns:a16="http://schemas.microsoft.com/office/drawing/2014/main" id="{F53F7F6A-EFD3-4E7C-BAF1-67527EA9C17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C7BC03-A2B6-4A9B-9BFC-E7412105F48F}"/>
              </a:ext>
            </a:extLst>
          </p:cNvPr>
          <p:cNvSpPr>
            <a:spLocks noGrp="1"/>
          </p:cNvSpPr>
          <p:nvPr>
            <p:ph type="sldNum" sz="quarter" idx="12"/>
          </p:nvPr>
        </p:nvSpPr>
        <p:spPr/>
        <p:txBody>
          <a:bodyPr/>
          <a:lstStyle>
            <a:lvl1pPr>
              <a:defRPr/>
            </a:lvl1pPr>
          </a:lstStyle>
          <a:p>
            <a:fld id="{7057295C-648A-4462-B6C4-CF5C04D49F10}" type="slidenum">
              <a:rPr lang="sv-SE" smtClean="0"/>
              <a:pPr/>
              <a:t>‹#›</a:t>
            </a:fld>
            <a:endParaRPr lang="sv-SE"/>
          </a:p>
        </p:txBody>
      </p:sp>
    </p:spTree>
    <p:extLst>
      <p:ext uri="{BB962C8B-B14F-4D97-AF65-F5344CB8AC3E}">
        <p14:creationId xmlns:p14="http://schemas.microsoft.com/office/powerpoint/2010/main" val="48486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37C8D7EE-5AB6-4B6A-9B00-7ACC754DF467}" type="datetime1">
              <a:rPr lang="sv-SE" smtClean="0"/>
              <a:t>2023-02-28</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635831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E71A6-6FC8-4899-A188-15E9F5E01DCF}"/>
              </a:ext>
            </a:extLst>
          </p:cNvPr>
          <p:cNvSpPr>
            <a:spLocks noGrp="1"/>
          </p:cNvSpPr>
          <p:nvPr>
            <p:ph type="title"/>
          </p:nvPr>
        </p:nvSpPr>
        <p:spPr>
          <a:xfrm>
            <a:off x="839788" y="365125"/>
            <a:ext cx="9586747"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6392B61-47E7-4210-86A8-A386CC58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2228F74-7FF6-416F-936A-B3018C485D3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7DAFF74-7830-461A-B154-3C4D3E780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7B081E4-9DE8-4A48-9C1B-5FE1F6DEA98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21C1239-67CA-4EDB-B3EE-27819A318AF9}"/>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8" name="Platshållare för sidfot 7">
            <a:extLst>
              <a:ext uri="{FF2B5EF4-FFF2-40B4-BE49-F238E27FC236}">
                <a16:creationId xmlns:a16="http://schemas.microsoft.com/office/drawing/2014/main" id="{171BCE54-6A36-4846-9A13-36488A28A6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A51597A-E27D-4468-8CC7-429FB73510F5}"/>
              </a:ext>
            </a:extLst>
          </p:cNvPr>
          <p:cNvSpPr>
            <a:spLocks noGrp="1"/>
          </p:cNvSpPr>
          <p:nvPr>
            <p:ph type="sldNum" sz="quarter" idx="12"/>
          </p:nvPr>
        </p:nvSpPr>
        <p:spPr/>
        <p:txBody>
          <a:bodyPr/>
          <a:lstStyle/>
          <a:p>
            <a:fld id="{31D03D51-1377-4576-B59A-4E891A96BA1A}" type="slidenum">
              <a:rPr lang="sv-SE" smtClean="0"/>
              <a:t>‹#›</a:t>
            </a:fld>
            <a:endParaRPr lang="sv-SE"/>
          </a:p>
        </p:txBody>
      </p:sp>
    </p:spTree>
    <p:extLst>
      <p:ext uri="{BB962C8B-B14F-4D97-AF65-F5344CB8AC3E}">
        <p14:creationId xmlns:p14="http://schemas.microsoft.com/office/powerpoint/2010/main" val="1143192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E702E-9397-43F8-997B-453B2B1095E8}"/>
              </a:ext>
            </a:extLst>
          </p:cNvPr>
          <p:cNvSpPr>
            <a:spLocks noGrp="1"/>
          </p:cNvSpPr>
          <p:nvPr>
            <p:ph type="title"/>
          </p:nvPr>
        </p:nvSpPr>
        <p:spPr>
          <a:xfrm>
            <a:off x="838200" y="365125"/>
            <a:ext cx="9623961" cy="1325563"/>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AE32F5-EC0B-4B9E-89F1-20FA9BEBF2EF}"/>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4" name="Platshållare för sidfot 3">
            <a:extLst>
              <a:ext uri="{FF2B5EF4-FFF2-40B4-BE49-F238E27FC236}">
                <a16:creationId xmlns:a16="http://schemas.microsoft.com/office/drawing/2014/main" id="{DF9C39D0-6E29-4F7C-AA65-8E674567F1B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0FA75A4-D7F8-4DA4-8776-7BCE5F2CE53E}"/>
              </a:ext>
            </a:extLst>
          </p:cNvPr>
          <p:cNvSpPr>
            <a:spLocks noGrp="1"/>
          </p:cNvSpPr>
          <p:nvPr>
            <p:ph type="sldNum" sz="quarter" idx="12"/>
          </p:nvPr>
        </p:nvSpPr>
        <p:spPr/>
        <p:txBody>
          <a:bodyPr/>
          <a:lstStyle/>
          <a:p>
            <a:fld id="{31D03D51-1377-4576-B59A-4E891A96BA1A}" type="slidenum">
              <a:rPr lang="sv-SE" smtClean="0"/>
              <a:t>‹#›</a:t>
            </a:fld>
            <a:endParaRPr lang="sv-SE"/>
          </a:p>
        </p:txBody>
      </p:sp>
    </p:spTree>
    <p:extLst>
      <p:ext uri="{BB962C8B-B14F-4D97-AF65-F5344CB8AC3E}">
        <p14:creationId xmlns:p14="http://schemas.microsoft.com/office/powerpoint/2010/main" val="6140174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9C4F6F-9445-4A50-B741-80DF63037420}"/>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3" name="Platshållare för sidfot 2">
            <a:extLst>
              <a:ext uri="{FF2B5EF4-FFF2-40B4-BE49-F238E27FC236}">
                <a16:creationId xmlns:a16="http://schemas.microsoft.com/office/drawing/2014/main" id="{36251203-17A6-4E92-B3A3-C515CF80694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6FCE55B-4526-4486-AB1A-8E65983636BE}"/>
              </a:ext>
            </a:extLst>
          </p:cNvPr>
          <p:cNvSpPr>
            <a:spLocks noGrp="1"/>
          </p:cNvSpPr>
          <p:nvPr>
            <p:ph type="sldNum" sz="quarter" idx="12"/>
          </p:nvPr>
        </p:nvSpPr>
        <p:spPr/>
        <p:txBody>
          <a:bodyPr/>
          <a:lstStyle/>
          <a:p>
            <a:fld id="{31D03D51-1377-4576-B59A-4E891A96BA1A}" type="slidenum">
              <a:rPr lang="sv-SE" smtClean="0"/>
              <a:t>‹#›</a:t>
            </a:fld>
            <a:endParaRPr lang="sv-SE"/>
          </a:p>
        </p:txBody>
      </p:sp>
    </p:spTree>
    <p:extLst>
      <p:ext uri="{BB962C8B-B14F-4D97-AF65-F5344CB8AC3E}">
        <p14:creationId xmlns:p14="http://schemas.microsoft.com/office/powerpoint/2010/main" val="28385563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16DD6E-4744-4E3A-9BCC-753997C44F9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C1560F-A590-446E-A8E9-26DC4E470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0F0C13-E7D4-4860-96BA-C350499F9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2BD1B5E-935D-4187-B591-D78454E613E9}"/>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6" name="Platshållare för sidfot 5">
            <a:extLst>
              <a:ext uri="{FF2B5EF4-FFF2-40B4-BE49-F238E27FC236}">
                <a16:creationId xmlns:a16="http://schemas.microsoft.com/office/drawing/2014/main" id="{B10AC9B5-BD2B-4091-8A4A-6F58AFE5CF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FBAF12-2267-4AF9-A6E6-72900D0F2310}"/>
              </a:ext>
            </a:extLst>
          </p:cNvPr>
          <p:cNvSpPr>
            <a:spLocks noGrp="1"/>
          </p:cNvSpPr>
          <p:nvPr>
            <p:ph type="sldNum" sz="quarter" idx="12"/>
          </p:nvPr>
        </p:nvSpPr>
        <p:spPr/>
        <p:txBody>
          <a:bodyPr/>
          <a:lstStyle/>
          <a:p>
            <a:fld id="{31D03D51-1377-4576-B59A-4E891A96BA1A}" type="slidenum">
              <a:rPr lang="sv-SE" smtClean="0"/>
              <a:t>‹#›</a:t>
            </a:fld>
            <a:endParaRPr lang="sv-SE"/>
          </a:p>
        </p:txBody>
      </p:sp>
    </p:spTree>
    <p:extLst>
      <p:ext uri="{BB962C8B-B14F-4D97-AF65-F5344CB8AC3E}">
        <p14:creationId xmlns:p14="http://schemas.microsoft.com/office/powerpoint/2010/main" val="2667813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04AD1-D5DA-4AA1-BEAB-927CA17DA54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F7B7831-4EAE-43A5-B747-4B05E280C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3B6813A4-9972-4CBF-BBBD-E9E411C07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AA84B46-808E-443F-84D4-695D6B374E10}"/>
              </a:ext>
            </a:extLst>
          </p:cNvPr>
          <p:cNvSpPr>
            <a:spLocks noGrp="1"/>
          </p:cNvSpPr>
          <p:nvPr>
            <p:ph type="dt" sz="half" idx="10"/>
          </p:nvPr>
        </p:nvSpPr>
        <p:spPr/>
        <p:txBody>
          <a:bodyPr/>
          <a:lstStyle/>
          <a:p>
            <a:fld id="{F900A62A-DA16-4A1D-894E-3111611EA783}" type="datetimeFigureOut">
              <a:rPr lang="sv-SE" smtClean="0"/>
              <a:t>2023-02-28</a:t>
            </a:fld>
            <a:endParaRPr lang="sv-SE"/>
          </a:p>
        </p:txBody>
      </p:sp>
      <p:sp>
        <p:nvSpPr>
          <p:cNvPr id="6" name="Platshållare för sidfot 5">
            <a:extLst>
              <a:ext uri="{FF2B5EF4-FFF2-40B4-BE49-F238E27FC236}">
                <a16:creationId xmlns:a16="http://schemas.microsoft.com/office/drawing/2014/main" id="{E513FEB5-0CEB-4650-9344-F8EB2FDA475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97598E9-B41C-4C01-91E1-D8F5CF7C2846}"/>
              </a:ext>
            </a:extLst>
          </p:cNvPr>
          <p:cNvSpPr>
            <a:spLocks noGrp="1"/>
          </p:cNvSpPr>
          <p:nvPr>
            <p:ph type="sldNum" sz="quarter" idx="12"/>
          </p:nvPr>
        </p:nvSpPr>
        <p:spPr/>
        <p:txBody>
          <a:bodyPr/>
          <a:lstStyle/>
          <a:p>
            <a:fld id="{31D03D51-1377-4576-B59A-4E891A96BA1A}" type="slidenum">
              <a:rPr lang="sv-SE" smtClean="0"/>
              <a:t>‹#›</a:t>
            </a:fld>
            <a:endParaRPr lang="sv-SE"/>
          </a:p>
        </p:txBody>
      </p:sp>
    </p:spTree>
    <p:extLst>
      <p:ext uri="{BB962C8B-B14F-4D97-AF65-F5344CB8AC3E}">
        <p14:creationId xmlns:p14="http://schemas.microsoft.com/office/powerpoint/2010/main" val="3484569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065532" y="5421664"/>
            <a:ext cx="6044750" cy="840221"/>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F60C3B27-7471-409C-AF6F-732C5E7EAB41}" type="datetime1">
              <a:rPr lang="sv-SE" smtClean="0"/>
              <a:t>2023-02-28</a:t>
            </a:fld>
            <a:endParaRPr lang="sv-SE"/>
          </a:p>
        </p:txBody>
      </p:sp>
      <p:sp>
        <p:nvSpPr>
          <p:cNvPr id="5" name="Platshållare för sidfot 4"/>
          <p:cNvSpPr>
            <a:spLocks noGrp="1"/>
          </p:cNvSpPr>
          <p:nvPr>
            <p:ph type="ftr" sz="quarter" idx="11"/>
          </p:nvPr>
        </p:nvSpPr>
        <p:spPr/>
        <p:txBody>
          <a:bodyPr/>
          <a:lstStyle/>
          <a:p>
            <a:r>
              <a:rPr lang="sv-SE"/>
              <a:t>FoU i Sörmland</a:t>
            </a:r>
          </a:p>
        </p:txBody>
      </p:sp>
      <p:sp>
        <p:nvSpPr>
          <p:cNvPr id="6" name="Platshållare för bildnummer 5"/>
          <p:cNvSpPr>
            <a:spLocks noGrp="1"/>
          </p:cNvSpPr>
          <p:nvPr>
            <p:ph type="sldNum" sz="quarter" idx="12"/>
          </p:nvPr>
        </p:nvSpPr>
        <p:spPr/>
        <p:txBody>
          <a:bodyPr/>
          <a:lstStyle/>
          <a:p>
            <a:fld id="{5E82670D-ED1A-4DA8-AAA0-8B1DFD23C8A4}" type="slidenum">
              <a:rPr lang="sv-SE" smtClean="0"/>
              <a:t>‹#›</a:t>
            </a:fld>
            <a:endParaRPr lang="sv-SE"/>
          </a:p>
        </p:txBody>
      </p:sp>
      <p:sp>
        <p:nvSpPr>
          <p:cNvPr id="8" name="Platshållare för bild 7"/>
          <p:cNvSpPr>
            <a:spLocks noGrp="1"/>
          </p:cNvSpPr>
          <p:nvPr>
            <p:ph type="pic" sz="quarter" idx="13"/>
          </p:nvPr>
        </p:nvSpPr>
        <p:spPr>
          <a:xfrm>
            <a:off x="3065532" y="1755972"/>
            <a:ext cx="6044750" cy="3377016"/>
          </a:xfrm>
        </p:spPr>
        <p:txBody>
          <a:bodyPr/>
          <a:lstStyle/>
          <a:p>
            <a:r>
              <a:rPr lang="sv-SE"/>
              <a:t>Klicka på ikonen för att lägga till en bild</a:t>
            </a:r>
          </a:p>
        </p:txBody>
      </p:sp>
      <p:sp>
        <p:nvSpPr>
          <p:cNvPr id="10" name="Platshållare för text 9"/>
          <p:cNvSpPr>
            <a:spLocks noGrp="1"/>
          </p:cNvSpPr>
          <p:nvPr>
            <p:ph type="body" sz="quarter" idx="14" hasCustomPrompt="1"/>
          </p:nvPr>
        </p:nvSpPr>
        <p:spPr>
          <a:xfrm>
            <a:off x="1730347" y="478780"/>
            <a:ext cx="8715121" cy="914400"/>
          </a:xfrm>
        </p:spPr>
        <p:txBody>
          <a:bodyPr>
            <a:normAutofit/>
          </a:bodyPr>
          <a:lstStyle>
            <a:lvl1pPr>
              <a:defRPr sz="4400">
                <a:solidFill>
                  <a:srgbClr val="891C00"/>
                </a:solidFill>
              </a:defRPr>
            </a:lvl1pPr>
          </a:lstStyle>
          <a:p>
            <a:pPr lvl="0"/>
            <a:r>
              <a:rPr lang="sv-SE"/>
              <a:t>Klicka här för att skriva rubrik</a:t>
            </a:r>
          </a:p>
        </p:txBody>
      </p:sp>
    </p:spTree>
    <p:extLst>
      <p:ext uri="{BB962C8B-B14F-4D97-AF65-F5344CB8AC3E}">
        <p14:creationId xmlns:p14="http://schemas.microsoft.com/office/powerpoint/2010/main" val="2620717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2AA6A3C-A5A2-4987-8163-873044312DB5}"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395389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vadratisk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2AA6A3C-A5A2-4987-8163-873044312DB5}"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5"/>
            <a:ext cx="5074156"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53675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om platshållare hög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2AA6A3C-A5A2-4987-8163-873044312DB5}"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1151056" y="1295400"/>
            <a:ext cx="4796590"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6" hasCustomPrompt="1"/>
          </p:nvPr>
        </p:nvSpPr>
        <p:spPr>
          <a:xfrm>
            <a:off x="6036657" y="1295400"/>
            <a:ext cx="4865033" cy="4660900"/>
          </a:xfrm>
        </p:spPr>
        <p:txBody>
          <a:bodyPr/>
          <a:lstStyle>
            <a:lvl1pPr>
              <a:defRPr/>
            </a:lvl1pPr>
          </a:lstStyle>
          <a:p>
            <a:pPr lvl="0"/>
            <a:r>
              <a:rPr lang="sv-SE"/>
              <a:t>Klicka på en ikon för att lägga in valt innehåll</a:t>
            </a:r>
          </a:p>
        </p:txBody>
      </p:sp>
    </p:spTree>
    <p:extLst>
      <p:ext uri="{BB962C8B-B14F-4D97-AF65-F5344CB8AC3E}">
        <p14:creationId xmlns:p14="http://schemas.microsoft.com/office/powerpoint/2010/main" val="42578176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m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2AA6A3C-A5A2-4987-8163-873044312DB5}"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295400"/>
            <a:ext cx="4620553" cy="4660900"/>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6"/>
          <p:cNvSpPr>
            <a:spLocks noGrp="1"/>
          </p:cNvSpPr>
          <p:nvPr>
            <p:ph sz="quarter" idx="15" hasCustomPrompt="1"/>
          </p:nvPr>
        </p:nvSpPr>
        <p:spPr>
          <a:xfrm>
            <a:off x="1143000" y="1295400"/>
            <a:ext cx="5241925" cy="4660900"/>
          </a:xfrm>
        </p:spPr>
        <p:txBody>
          <a:bodyPr/>
          <a:lstStyle>
            <a:lvl1pPr>
              <a:defRPr/>
            </a:lvl1pPr>
          </a:lstStyle>
          <a:p>
            <a:pPr lvl="0"/>
            <a:r>
              <a:rPr lang="sv-SE"/>
              <a:t>Klicka på ikonen för att lägga till innehåll</a:t>
            </a:r>
          </a:p>
        </p:txBody>
      </p:sp>
    </p:spTree>
    <p:extLst>
      <p:ext uri="{BB962C8B-B14F-4D97-AF65-F5344CB8AC3E}">
        <p14:creationId xmlns:p14="http://schemas.microsoft.com/office/powerpoint/2010/main" val="105388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971B8C94-A9E2-44B7-BAC0-9713A5966B55}" type="datetime1">
              <a:rPr lang="sv-SE" smtClean="0"/>
              <a:t>2023-02-28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0456594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ubrik och valfritt innehåll">
    <p:spTree>
      <p:nvGrpSpPr>
        <p:cNvPr id="1" name=""/>
        <p:cNvGrpSpPr/>
        <p:nvPr/>
      </p:nvGrpSpPr>
      <p:grpSpPr>
        <a:xfrm>
          <a:off x="0" y="0"/>
          <a:ext cx="0" cy="0"/>
          <a:chOff x="0" y="0"/>
          <a:chExt cx="0" cy="0"/>
        </a:xfrm>
      </p:grpSpPr>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19C29F68-BD08-4C7A-809B-3091FA46F327}"/>
              </a:ext>
            </a:extLst>
          </p:cNvPr>
          <p:cNvSpPr>
            <a:spLocks noGrp="1"/>
          </p:cNvSpPr>
          <p:nvPr>
            <p:ph sz="quarter" idx="16"/>
          </p:nvPr>
        </p:nvSpPr>
        <p:spPr>
          <a:xfrm>
            <a:off x="1142965" y="1295400"/>
            <a:ext cx="10439435" cy="4903922"/>
          </a:xfrm>
        </p:spPr>
        <p:txBody>
          <a:bodyPr/>
          <a:lstStyle>
            <a:lvl1pPr marL="457200" indent="-457200" algn="l">
              <a:buFont typeface="Arial" panose="020B0604020202020204" pitchFamily="34" charset="0"/>
              <a:buChar cha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1715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tomma platshållare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2AA6A3C-A5A2-4987-8163-873044312DB5}" type="datetime1">
              <a:rPr lang="sv-SE" smtClean="0"/>
              <a:t>2023-02-28</a:t>
            </a:fld>
            <a:endParaRPr lang="sv-SE"/>
          </a:p>
        </p:txBody>
      </p:sp>
      <p:sp>
        <p:nvSpPr>
          <p:cNvPr id="3" name="Platshållare för sidfot 2"/>
          <p:cNvSpPr>
            <a:spLocks noGrp="1"/>
          </p:cNvSpPr>
          <p:nvPr>
            <p:ph type="ftr" sz="quarter" idx="11"/>
          </p:nvPr>
        </p:nvSpPr>
        <p:spPr/>
        <p:txBody>
          <a:bodyPr/>
          <a:lstStyle/>
          <a:p>
            <a:r>
              <a:rPr lang="sv-SE"/>
              <a:t>FoU i Sörmland</a:t>
            </a:r>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4"/>
            <a:ext cx="10439435" cy="817295"/>
          </a:xfrm>
        </p:spPr>
        <p:txBody>
          <a:bodyPr>
            <a:normAutofit/>
          </a:bodyPr>
          <a:lstStyle>
            <a:lvl1pPr algn="l">
              <a:defRPr sz="4000" b="0"/>
            </a:lvl1pPr>
          </a:lstStyle>
          <a:p>
            <a:r>
              <a:rPr lang="sv-SE"/>
              <a:t>Klicka här för att ändra mall för rubrikformat</a:t>
            </a:r>
          </a:p>
        </p:txBody>
      </p:sp>
      <p:sp>
        <p:nvSpPr>
          <p:cNvPr id="9" name="Platshållare för text 8"/>
          <p:cNvSpPr>
            <a:spLocks noGrp="1"/>
          </p:cNvSpPr>
          <p:nvPr>
            <p:ph type="body" sz="quarter" idx="14"/>
          </p:nvPr>
        </p:nvSpPr>
        <p:spPr>
          <a:xfrm>
            <a:off x="6497903" y="1165225"/>
            <a:ext cx="4620553" cy="4791075"/>
          </a:xfrm>
        </p:spPr>
        <p:txBody>
          <a:bodyPr/>
          <a:lstStyle>
            <a:lvl1pPr marL="457200" indent="-4572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15" hasCustomPrompt="1"/>
          </p:nvPr>
        </p:nvSpPr>
        <p:spPr>
          <a:xfrm>
            <a:off x="1270000" y="3617913"/>
            <a:ext cx="5073650" cy="2338387"/>
          </a:xfrm>
        </p:spPr>
        <p:txBody>
          <a:bodyPr/>
          <a:lstStyle/>
          <a:p>
            <a:pPr lvl="0"/>
            <a:r>
              <a:rPr lang="sv-SE"/>
              <a:t>Klicka på en ikon för att lägga in valt innehåll</a:t>
            </a:r>
          </a:p>
        </p:txBody>
      </p:sp>
      <p:sp>
        <p:nvSpPr>
          <p:cNvPr id="13" name="Platshållare för innehåll 12"/>
          <p:cNvSpPr>
            <a:spLocks noGrp="1"/>
          </p:cNvSpPr>
          <p:nvPr>
            <p:ph sz="quarter" idx="16" hasCustomPrompt="1"/>
          </p:nvPr>
        </p:nvSpPr>
        <p:spPr>
          <a:xfrm>
            <a:off x="1270000" y="1157330"/>
            <a:ext cx="5073650" cy="2379663"/>
          </a:xfrm>
        </p:spPr>
        <p:txBody>
          <a:bodyPr/>
          <a:lstStyle>
            <a:lvl1pPr>
              <a:defRPr baseline="0"/>
            </a:lvl1pPr>
          </a:lstStyle>
          <a:p>
            <a:pPr lvl="0"/>
            <a:r>
              <a:rPr lang="sv-SE"/>
              <a:t>Klicka på en ikon för att lägga in valt innehåll</a:t>
            </a:r>
          </a:p>
        </p:txBody>
      </p:sp>
    </p:spTree>
    <p:extLst>
      <p:ext uri="{BB962C8B-B14F-4D97-AF65-F5344CB8AC3E}">
        <p14:creationId xmlns:p14="http://schemas.microsoft.com/office/powerpoint/2010/main" val="7042208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8BB4B6F4-FBD3-4404-A654-6D47786ABA3D}" type="datetime1">
              <a:rPr lang="sv-SE" smtClean="0"/>
              <a:t>2023-02-28</a:t>
            </a:fld>
            <a:endParaRPr lang="sv-SE"/>
          </a:p>
        </p:txBody>
      </p:sp>
      <p:sp>
        <p:nvSpPr>
          <p:cNvPr id="4" name="Platshållare för sidfot 3"/>
          <p:cNvSpPr>
            <a:spLocks noGrp="1"/>
          </p:cNvSpPr>
          <p:nvPr>
            <p:ph type="ftr" sz="quarter" idx="11"/>
          </p:nvPr>
        </p:nvSpPr>
        <p:spPr/>
        <p:txBody>
          <a:bodyPr/>
          <a:lstStyle/>
          <a:p>
            <a:r>
              <a:rPr lang="sv-SE"/>
              <a:t>FoU i Sörmland</a:t>
            </a:r>
          </a:p>
        </p:txBody>
      </p:sp>
      <p:sp>
        <p:nvSpPr>
          <p:cNvPr id="5" name="Platshållare för bildnummer 4"/>
          <p:cNvSpPr>
            <a:spLocks noGrp="1"/>
          </p:cNvSpPr>
          <p:nvPr>
            <p:ph type="sldNum" sz="quarter" idx="12"/>
          </p:nvPr>
        </p:nvSpPr>
        <p:spPr/>
        <p:txBody>
          <a:bodyPr/>
          <a:lstStyle/>
          <a:p>
            <a:fld id="{84BFD868-83CE-434D-86EF-717B42CD7FB8}" type="slidenum">
              <a:rPr lang="sv-SE" smtClean="0"/>
              <a:pPr/>
              <a:t>‹#›</a:t>
            </a:fld>
            <a:endParaRPr lang="sv-SE"/>
          </a:p>
        </p:txBody>
      </p:sp>
      <p:sp>
        <p:nvSpPr>
          <p:cNvPr id="10" name="Rubrik 1"/>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13"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5"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607253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071C796-5722-4296-928E-D0289B43C31D}" type="datetime1">
              <a:rPr lang="sv-SE" smtClean="0"/>
              <a:t>2023-02-28</a:t>
            </a:fld>
            <a:endParaRPr lang="sv-SE"/>
          </a:p>
        </p:txBody>
      </p:sp>
      <p:sp>
        <p:nvSpPr>
          <p:cNvPr id="6" name="Platshållare för sidfot 5"/>
          <p:cNvSpPr>
            <a:spLocks noGrp="1"/>
          </p:cNvSpPr>
          <p:nvPr>
            <p:ph type="ftr" sz="quarter" idx="11"/>
          </p:nvPr>
        </p:nvSpPr>
        <p:spPr/>
        <p:txBody>
          <a:bodyPr/>
          <a:lstStyle/>
          <a:p>
            <a:r>
              <a:rPr lang="sv-SE"/>
              <a:t>FoU i Sörmland</a:t>
            </a:r>
          </a:p>
        </p:txBody>
      </p:sp>
      <p:sp>
        <p:nvSpPr>
          <p:cNvPr id="7" name="Platshållare för bildnummer 6"/>
          <p:cNvSpPr>
            <a:spLocks noGrp="1"/>
          </p:cNvSpPr>
          <p:nvPr>
            <p:ph type="sldNum" sz="quarter" idx="12"/>
          </p:nvPr>
        </p:nvSpPr>
        <p:spPr/>
        <p:txBody>
          <a:bodyPr/>
          <a:lstStyle/>
          <a:p>
            <a:fld id="{5E82670D-ED1A-4DA8-AAA0-8B1DFD23C8A4}" type="slidenum">
              <a:rPr lang="sv-SE" smtClean="0"/>
              <a:t>‹#›</a:t>
            </a:fld>
            <a:endParaRPr lang="sv-SE"/>
          </a:p>
        </p:txBody>
      </p:sp>
      <p:sp>
        <p:nvSpPr>
          <p:cNvPr id="8" name="Rubrik 1"/>
          <p:cNvSpPr txBox="1">
            <a:spLocks/>
          </p:cNvSpPr>
          <p:nvPr userDrawn="1"/>
        </p:nvSpPr>
        <p:spPr>
          <a:xfrm>
            <a:off x="1142965" y="291314"/>
            <a:ext cx="10439435" cy="8172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a:solidFill>
                  <a:srgbClr val="821010"/>
                </a:solidFill>
                <a:effectLst/>
                <a:latin typeface="+mj-lt"/>
                <a:ea typeface="+mj-ea"/>
                <a:cs typeface="+mj-cs"/>
              </a:defRPr>
            </a:lvl1pPr>
          </a:lstStyle>
          <a:p>
            <a:r>
              <a:rPr lang="sv-SE"/>
              <a:t>Klicka här för att ändra format</a:t>
            </a:r>
          </a:p>
        </p:txBody>
      </p:sp>
      <p:sp>
        <p:nvSpPr>
          <p:cNvPr id="9" name="Platshållare för media 12"/>
          <p:cNvSpPr>
            <a:spLocks noGrp="1"/>
          </p:cNvSpPr>
          <p:nvPr>
            <p:ph type="media" sz="quarter" idx="16"/>
          </p:nvPr>
        </p:nvSpPr>
        <p:spPr>
          <a:xfrm>
            <a:off x="1116013" y="1263959"/>
            <a:ext cx="4572000" cy="2879725"/>
          </a:xfrm>
        </p:spPr>
        <p:txBody>
          <a:bodyPr/>
          <a:lstStyle/>
          <a:p>
            <a:r>
              <a:rPr lang="sv-SE"/>
              <a:t>Klicka på ikonen för att lägga till ett medieklipp</a:t>
            </a:r>
          </a:p>
        </p:txBody>
      </p:sp>
      <p:sp>
        <p:nvSpPr>
          <p:cNvPr id="10" name="Platshållare för text 14"/>
          <p:cNvSpPr>
            <a:spLocks noGrp="1"/>
          </p:cNvSpPr>
          <p:nvPr>
            <p:ph type="body" sz="quarter" idx="17"/>
          </p:nvPr>
        </p:nvSpPr>
        <p:spPr>
          <a:xfrm>
            <a:off x="5907088" y="1263650"/>
            <a:ext cx="4548187" cy="2879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6"/>
          <p:cNvSpPr>
            <a:spLocks noGrp="1"/>
          </p:cNvSpPr>
          <p:nvPr>
            <p:ph type="body" sz="quarter" idx="18"/>
          </p:nvPr>
        </p:nvSpPr>
        <p:spPr>
          <a:xfrm>
            <a:off x="1116013" y="4248150"/>
            <a:ext cx="9339262" cy="16668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2351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_Helt tom sida, för helsidesbi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0" y="0"/>
            <a:ext cx="1219200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28368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image" Target="../media/image3.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image" Target="../media/image3.png"/><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image" Target="../media/image2.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image" Target="../media/image2.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08D53EDD-851E-416D-BC31-48ED39157699}" type="datetime1">
              <a:rPr lang="sv-SE" smtClean="0"/>
              <a:t>2023-02-28</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5088911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2F8D3D65-81AC-4A57-9C39-1AC141FF0C02}" type="datetime1">
              <a:rPr lang="sv-SE" smtClean="0"/>
              <a:t>2023-02-28</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5277587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sldNum="0" hdr="0" ft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4B746B-E1A6-4B4F-B917-9976D4F7E31C}"/>
              </a:ext>
            </a:extLst>
          </p:cNvPr>
          <p:cNvSpPr>
            <a:spLocks noGrp="1"/>
          </p:cNvSpPr>
          <p:nvPr>
            <p:ph type="title"/>
          </p:nvPr>
        </p:nvSpPr>
        <p:spPr>
          <a:xfrm>
            <a:off x="838200" y="365125"/>
            <a:ext cx="960021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5E3366-3941-45DA-9F0A-DB2916CFA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DD7822-B125-484B-944C-59EE6705A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70DB-0CEF-4B9C-B937-4510DDBF71A5}" type="datetime1">
              <a:rPr lang="sv-SE" smtClean="0"/>
              <a:t>2023-02-28</a:t>
            </a:fld>
            <a:endParaRPr lang="sv-SE"/>
          </a:p>
        </p:txBody>
      </p:sp>
      <p:sp>
        <p:nvSpPr>
          <p:cNvPr id="5" name="Platshållare för sidfot 4">
            <a:extLst>
              <a:ext uri="{FF2B5EF4-FFF2-40B4-BE49-F238E27FC236}">
                <a16:creationId xmlns:a16="http://schemas.microsoft.com/office/drawing/2014/main" id="{4D3F326A-5A2B-40E6-9028-8CD63D2D8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0D87A09-C454-4B35-9393-B53A005D7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FD868-83CE-434D-86EF-717B42CD7FB8}" type="slidenum">
              <a:rPr lang="sv-SE" smtClean="0"/>
              <a:pPr/>
              <a:t>‹#›</a:t>
            </a:fld>
            <a:endParaRPr lang="sv-SE"/>
          </a:p>
        </p:txBody>
      </p:sp>
      <p:sp>
        <p:nvSpPr>
          <p:cNvPr id="7" name="Rektangel 6">
            <a:extLst>
              <a:ext uri="{FF2B5EF4-FFF2-40B4-BE49-F238E27FC236}">
                <a16:creationId xmlns:a16="http://schemas.microsoft.com/office/drawing/2014/main" id="{15F08013-3A0D-40A4-B166-9B06143A7270}"/>
              </a:ext>
            </a:extLst>
          </p:cNvPr>
          <p:cNvSpPr/>
          <p:nvPr/>
        </p:nvSpPr>
        <p:spPr>
          <a:xfrm>
            <a:off x="0" y="0"/>
            <a:ext cx="672000" cy="6876000"/>
          </a:xfrm>
          <a:prstGeom prst="rect">
            <a:avLst/>
          </a:prstGeom>
          <a:solidFill>
            <a:srgbClr val="8EAD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8" name="Picture 3">
            <a:extLst>
              <a:ext uri="{FF2B5EF4-FFF2-40B4-BE49-F238E27FC236}">
                <a16:creationId xmlns:a16="http://schemas.microsoft.com/office/drawing/2014/main" id="{435EA13B-E608-4231-B126-C2FE80F82CCC}"/>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tretch>
            <a:fillRect/>
          </a:stretch>
        </p:blipFill>
        <p:spPr bwMode="auto">
          <a:xfrm>
            <a:off x="11268088" y="5960276"/>
            <a:ext cx="764459" cy="764459"/>
          </a:xfrm>
          <a:prstGeom prst="rect">
            <a:avLst/>
          </a:prstGeom>
          <a:noFill/>
          <a:ln w="9525">
            <a:noFill/>
            <a:miter lim="800000"/>
            <a:headEnd/>
            <a:tailEnd/>
          </a:ln>
        </p:spPr>
      </p:pic>
      <p:pic>
        <p:nvPicPr>
          <p:cNvPr id="10" name="Bildobjekt 9">
            <a:extLst>
              <a:ext uri="{FF2B5EF4-FFF2-40B4-BE49-F238E27FC236}">
                <a16:creationId xmlns:a16="http://schemas.microsoft.com/office/drawing/2014/main" id="{44F37D1F-9E2B-45D6-A1D6-60F990F7F174}"/>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p:blipFill>
        <p:spPr>
          <a:xfrm>
            <a:off x="10812482" y="274711"/>
            <a:ext cx="1030097" cy="725503"/>
          </a:xfrm>
          <a:prstGeom prst="rect">
            <a:avLst/>
          </a:prstGeom>
        </p:spPr>
      </p:pic>
      <p:sp>
        <p:nvSpPr>
          <p:cNvPr id="11" name="textruta 10">
            <a:extLst>
              <a:ext uri="{FF2B5EF4-FFF2-40B4-BE49-F238E27FC236}">
                <a16:creationId xmlns:a16="http://schemas.microsoft.com/office/drawing/2014/main" id="{0E112BF1-5689-4319-BEB6-E31F1D120A7B}"/>
              </a:ext>
            </a:extLst>
          </p:cNvPr>
          <p:cNvSpPr txBox="1"/>
          <p:nvPr userDrawn="1"/>
        </p:nvSpPr>
        <p:spPr>
          <a:xfrm rot="16200000">
            <a:off x="-1991465" y="4115427"/>
            <a:ext cx="4652921" cy="492443"/>
          </a:xfrm>
          <a:prstGeom prst="rect">
            <a:avLst/>
          </a:prstGeom>
          <a:noFill/>
        </p:spPr>
        <p:txBody>
          <a:bodyPr wrap="square" rtlCol="0">
            <a:spAutoFit/>
          </a:bodyPr>
          <a:lstStyle/>
          <a:p>
            <a:r>
              <a:rPr lang="sv-SE" sz="2600">
                <a:solidFill>
                  <a:schemeClr val="bg1"/>
                </a:solidFill>
                <a:latin typeface="+mj-lt"/>
              </a:rPr>
              <a:t>www.fou.sormland.se</a:t>
            </a:r>
          </a:p>
        </p:txBody>
      </p:sp>
    </p:spTree>
    <p:extLst>
      <p:ext uri="{BB962C8B-B14F-4D97-AF65-F5344CB8AC3E}">
        <p14:creationId xmlns:p14="http://schemas.microsoft.com/office/powerpoint/2010/main" val="25291022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661" r:id="rId20"/>
    <p:sldLayoutId id="2147483667" r:id="rId21"/>
    <p:sldLayoutId id="2147483674" r:id="rId22"/>
    <p:sldLayoutId id="2147483676" r:id="rId23"/>
    <p:sldLayoutId id="2147483677" r:id="rId24"/>
    <p:sldLayoutId id="2147483682" r:id="rId25"/>
    <p:sldLayoutId id="2147483675" r:id="rId26"/>
    <p:sldLayoutId id="2147483678" r:id="rId27"/>
    <p:sldLayoutId id="2147483668" r:id="rId28"/>
    <p:sldLayoutId id="2147483679" r:id="rId29"/>
  </p:sldLayoutIdLst>
  <p:hf sldNum="0" hdr="0" ftr="0" dt="0"/>
  <p:txStyles>
    <p:titleStyle>
      <a:lvl1pPr algn="l" defTabSz="914400" rtl="0" eaLnBrk="1" latinLnBrk="0" hangingPunct="1">
        <a:lnSpc>
          <a:spcPct val="90000"/>
        </a:lnSpc>
        <a:spcBef>
          <a:spcPct val="0"/>
        </a:spcBef>
        <a:buNone/>
        <a:defRPr sz="4400" kern="1200">
          <a:solidFill>
            <a:srgbClr val="598E1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EAD5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EAD5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EAD5D"/>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EAD5D"/>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EAD5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4B746B-E1A6-4B4F-B917-9976D4F7E31C}"/>
              </a:ext>
            </a:extLst>
          </p:cNvPr>
          <p:cNvSpPr>
            <a:spLocks noGrp="1"/>
          </p:cNvSpPr>
          <p:nvPr>
            <p:ph type="title"/>
          </p:nvPr>
        </p:nvSpPr>
        <p:spPr>
          <a:xfrm>
            <a:off x="838200" y="365125"/>
            <a:ext cx="960021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5E3366-3941-45DA-9F0A-DB2916CFA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DD7822-B125-484B-944C-59EE6705A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8E24A-AEDF-490A-9FF7-97C69D96292A}" type="datetime1">
              <a:rPr lang="sv-SE" smtClean="0"/>
              <a:t>2023-02-28</a:t>
            </a:fld>
            <a:endParaRPr lang="sv-SE"/>
          </a:p>
        </p:txBody>
      </p:sp>
      <p:sp>
        <p:nvSpPr>
          <p:cNvPr id="5" name="Platshållare för sidfot 4">
            <a:extLst>
              <a:ext uri="{FF2B5EF4-FFF2-40B4-BE49-F238E27FC236}">
                <a16:creationId xmlns:a16="http://schemas.microsoft.com/office/drawing/2014/main" id="{4D3F326A-5A2B-40E6-9028-8CD63D2D8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FoU i Sörmland</a:t>
            </a:r>
          </a:p>
        </p:txBody>
      </p:sp>
      <p:sp>
        <p:nvSpPr>
          <p:cNvPr id="6" name="Platshållare för bildnummer 5">
            <a:extLst>
              <a:ext uri="{FF2B5EF4-FFF2-40B4-BE49-F238E27FC236}">
                <a16:creationId xmlns:a16="http://schemas.microsoft.com/office/drawing/2014/main" id="{90D87A09-C454-4B35-9393-B53A005D7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FD868-83CE-434D-86EF-717B42CD7FB8}" type="slidenum">
              <a:rPr lang="sv-SE" smtClean="0"/>
              <a:pPr/>
              <a:t>‹#›</a:t>
            </a:fld>
            <a:endParaRPr lang="sv-SE"/>
          </a:p>
        </p:txBody>
      </p:sp>
      <p:sp>
        <p:nvSpPr>
          <p:cNvPr id="7" name="Rektangel 6">
            <a:extLst>
              <a:ext uri="{FF2B5EF4-FFF2-40B4-BE49-F238E27FC236}">
                <a16:creationId xmlns:a16="http://schemas.microsoft.com/office/drawing/2014/main" id="{15F08013-3A0D-40A4-B166-9B06143A7270}"/>
              </a:ext>
            </a:extLst>
          </p:cNvPr>
          <p:cNvSpPr/>
          <p:nvPr/>
        </p:nvSpPr>
        <p:spPr>
          <a:xfrm>
            <a:off x="0" y="0"/>
            <a:ext cx="672000" cy="6876000"/>
          </a:xfrm>
          <a:prstGeom prst="rect">
            <a:avLst/>
          </a:prstGeom>
          <a:solidFill>
            <a:srgbClr val="8EAD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8" name="Picture 3">
            <a:extLst>
              <a:ext uri="{FF2B5EF4-FFF2-40B4-BE49-F238E27FC236}">
                <a16:creationId xmlns:a16="http://schemas.microsoft.com/office/drawing/2014/main" id="{435EA13B-E608-4231-B126-C2FE80F82CCC}"/>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11268088" y="5960276"/>
            <a:ext cx="764459" cy="764459"/>
          </a:xfrm>
          <a:prstGeom prst="rect">
            <a:avLst/>
          </a:prstGeom>
          <a:noFill/>
          <a:ln w="9525">
            <a:noFill/>
            <a:miter lim="800000"/>
            <a:headEnd/>
            <a:tailEnd/>
          </a:ln>
        </p:spPr>
      </p:pic>
      <p:pic>
        <p:nvPicPr>
          <p:cNvPr id="10" name="Bildobjekt 9">
            <a:extLst>
              <a:ext uri="{FF2B5EF4-FFF2-40B4-BE49-F238E27FC236}">
                <a16:creationId xmlns:a16="http://schemas.microsoft.com/office/drawing/2014/main" id="{44F37D1F-9E2B-45D6-A1D6-60F990F7F174}"/>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p:blipFill>
        <p:spPr>
          <a:xfrm>
            <a:off x="10812482" y="274711"/>
            <a:ext cx="1030097" cy="725503"/>
          </a:xfrm>
          <a:prstGeom prst="rect">
            <a:avLst/>
          </a:prstGeom>
        </p:spPr>
      </p:pic>
      <p:sp>
        <p:nvSpPr>
          <p:cNvPr id="11" name="textruta 10">
            <a:extLst>
              <a:ext uri="{FF2B5EF4-FFF2-40B4-BE49-F238E27FC236}">
                <a16:creationId xmlns:a16="http://schemas.microsoft.com/office/drawing/2014/main" id="{1AF668BE-8798-4B10-97D1-930A9807EC16}"/>
              </a:ext>
            </a:extLst>
          </p:cNvPr>
          <p:cNvSpPr txBox="1"/>
          <p:nvPr userDrawn="1"/>
        </p:nvSpPr>
        <p:spPr>
          <a:xfrm rot="16200000">
            <a:off x="-1991465" y="4115427"/>
            <a:ext cx="4652921" cy="492443"/>
          </a:xfrm>
          <a:prstGeom prst="rect">
            <a:avLst/>
          </a:prstGeom>
          <a:noFill/>
        </p:spPr>
        <p:txBody>
          <a:bodyPr wrap="square" rtlCol="0">
            <a:spAutoFit/>
          </a:bodyPr>
          <a:lstStyle/>
          <a:p>
            <a:r>
              <a:rPr lang="sv-SE" sz="2600">
                <a:solidFill>
                  <a:schemeClr val="bg1"/>
                </a:solidFill>
              </a:rPr>
              <a:t>www.fou.sormland.se</a:t>
            </a:r>
          </a:p>
        </p:txBody>
      </p:sp>
    </p:spTree>
    <p:extLst>
      <p:ext uri="{BB962C8B-B14F-4D97-AF65-F5344CB8AC3E}">
        <p14:creationId xmlns:p14="http://schemas.microsoft.com/office/powerpoint/2010/main" val="22812428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rgbClr val="598E1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EAD5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EAD5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EAD5D"/>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EAD5D"/>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EAD5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4B746B-E1A6-4B4F-B917-9976D4F7E31C}"/>
              </a:ext>
            </a:extLst>
          </p:cNvPr>
          <p:cNvSpPr>
            <a:spLocks noGrp="1"/>
          </p:cNvSpPr>
          <p:nvPr>
            <p:ph type="title"/>
          </p:nvPr>
        </p:nvSpPr>
        <p:spPr>
          <a:xfrm>
            <a:off x="838200" y="365125"/>
            <a:ext cx="960021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5E3366-3941-45DA-9F0A-DB2916CFA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DD7822-B125-484B-944C-59EE6705A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2022-03-21</a:t>
            </a:r>
          </a:p>
        </p:txBody>
      </p:sp>
      <p:sp>
        <p:nvSpPr>
          <p:cNvPr id="5" name="Platshållare för sidfot 4">
            <a:extLst>
              <a:ext uri="{FF2B5EF4-FFF2-40B4-BE49-F238E27FC236}">
                <a16:creationId xmlns:a16="http://schemas.microsoft.com/office/drawing/2014/main" id="{4D3F326A-5A2B-40E6-9028-8CD63D2D8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0D87A09-C454-4B35-9393-B53A005D7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5FE34-7464-4958-840B-41E174D64F10}" type="slidenum">
              <a:rPr lang="sv-SE" smtClean="0"/>
              <a:pPr/>
              <a:t>‹#›</a:t>
            </a:fld>
            <a:endParaRPr lang="sv-SE"/>
          </a:p>
        </p:txBody>
      </p:sp>
      <p:sp>
        <p:nvSpPr>
          <p:cNvPr id="7" name="Rektangel 6">
            <a:extLst>
              <a:ext uri="{FF2B5EF4-FFF2-40B4-BE49-F238E27FC236}">
                <a16:creationId xmlns:a16="http://schemas.microsoft.com/office/drawing/2014/main" id="{15F08013-3A0D-40A4-B166-9B06143A7270}"/>
              </a:ext>
            </a:extLst>
          </p:cNvPr>
          <p:cNvSpPr/>
          <p:nvPr userDrawn="1"/>
        </p:nvSpPr>
        <p:spPr>
          <a:xfrm>
            <a:off x="0" y="0"/>
            <a:ext cx="672000" cy="6876000"/>
          </a:xfrm>
          <a:prstGeom prst="rect">
            <a:avLst/>
          </a:prstGeom>
          <a:solidFill>
            <a:srgbClr val="8EAD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8" name="Picture 3">
            <a:extLst>
              <a:ext uri="{FF2B5EF4-FFF2-40B4-BE49-F238E27FC236}">
                <a16:creationId xmlns:a16="http://schemas.microsoft.com/office/drawing/2014/main" id="{435EA13B-E608-4231-B126-C2FE80F82CCC}"/>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tretch>
            <a:fillRect/>
          </a:stretch>
        </p:blipFill>
        <p:spPr bwMode="auto">
          <a:xfrm>
            <a:off x="11268088" y="5960276"/>
            <a:ext cx="764459" cy="764459"/>
          </a:xfrm>
          <a:prstGeom prst="rect">
            <a:avLst/>
          </a:prstGeom>
          <a:noFill/>
          <a:ln w="9525">
            <a:noFill/>
            <a:miter lim="800000"/>
            <a:headEnd/>
            <a:tailEnd/>
          </a:ln>
        </p:spPr>
      </p:pic>
      <p:pic>
        <p:nvPicPr>
          <p:cNvPr id="10" name="Bildobjekt 9">
            <a:extLst>
              <a:ext uri="{FF2B5EF4-FFF2-40B4-BE49-F238E27FC236}">
                <a16:creationId xmlns:a16="http://schemas.microsoft.com/office/drawing/2014/main" id="{44F37D1F-9E2B-45D6-A1D6-60F990F7F174}"/>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10812482" y="274711"/>
            <a:ext cx="1030097" cy="725503"/>
          </a:xfrm>
          <a:prstGeom prst="rect">
            <a:avLst/>
          </a:prstGeom>
        </p:spPr>
      </p:pic>
    </p:spTree>
    <p:extLst>
      <p:ext uri="{BB962C8B-B14F-4D97-AF65-F5344CB8AC3E}">
        <p14:creationId xmlns:p14="http://schemas.microsoft.com/office/powerpoint/2010/main" val="37421377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Lst>
  <p:txStyles>
    <p:titleStyle>
      <a:lvl1pPr algn="l" defTabSz="914400" rtl="0" eaLnBrk="1" latinLnBrk="0" hangingPunct="1">
        <a:lnSpc>
          <a:spcPct val="90000"/>
        </a:lnSpc>
        <a:spcBef>
          <a:spcPct val="0"/>
        </a:spcBef>
        <a:buNone/>
        <a:defRPr sz="4400" kern="1200">
          <a:solidFill>
            <a:srgbClr val="598E1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EAD5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EAD5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EAD5D"/>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EAD5D"/>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EAD5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https://share.transistor.fm/s/b0699633" TargetMode="External"/><Relationship Id="rId3" Type="http://schemas.openxmlformats.org/officeDocument/2006/relationships/hyperlink" Target="https://www.fou.sormland.se/" TargetMode="External"/><Relationship Id="rId7" Type="http://schemas.openxmlformats.org/officeDocument/2006/relationships/hyperlink" Target="https://skr.se/skr/halsasjukvard/utvecklingavverksamhet/naravard/berattelserochstod/ledarskapsstod.34757.html"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s://skr.se/skr/tjanster/larandeexempel.27322.html?query=*%3A*" TargetMode="External"/><Relationship Id="rId11" Type="http://schemas.openxmlformats.org/officeDocument/2006/relationships/hyperlink" Target="https://regionsormland.se/halsa-vard/forbattringsarbete-i-varden/FVIS/" TargetMode="External"/><Relationship Id="rId5" Type="http://schemas.openxmlformats.org/officeDocument/2006/relationships/hyperlink" Target="https://skr.se/skr/halsasjukvard/utvecklingavverksamhet/naravard/overenskommelseomengodochnaravard.28402.html" TargetMode="External"/><Relationship Id="rId10" Type="http://schemas.openxmlformats.org/officeDocument/2006/relationships/hyperlink" Target="https://kunskapsguiden.se/omraden-och-teman/god-och-nara-vard/god-och-nara-vard/" TargetMode="External"/><Relationship Id="rId4" Type="http://schemas.openxmlformats.org/officeDocument/2006/relationships/hyperlink" Target="https://skr.se/skr/halsasjukvard/utvecklingavverksamhet/naravard.6250.html" TargetMode="External"/><Relationship Id="rId9" Type="http://schemas.openxmlformats.org/officeDocument/2006/relationships/hyperlink" Target="http://www.sou.gov.se/godochnaravard/"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krplay.screen9.tv/media/3f0XZIXgkrHrYl-FoLsYIQ/nara-vard-en-introduktion"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video" Target="https://www.youtube.com/embed/H3FC7oECRwY?start=21&amp;feature=oembed" TargetMode="External"/><Relationship Id="rId5" Type="http://schemas.openxmlformats.org/officeDocument/2006/relationships/hyperlink" Target="https://skrplay.screen9.tv/media/3f0XZIXgkrHrYl-FoLsYIQ/nara-vard-en-introduktion"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F2F750-6241-AB48-DC46-7E0AB045C94D}"/>
              </a:ext>
            </a:extLst>
          </p:cNvPr>
          <p:cNvSpPr>
            <a:spLocks noGrp="1"/>
          </p:cNvSpPr>
          <p:nvPr>
            <p:ph type="title"/>
          </p:nvPr>
        </p:nvSpPr>
        <p:spPr/>
        <p:txBody>
          <a:bodyPr/>
          <a:lstStyle/>
          <a:p>
            <a:r>
              <a:rPr lang="sv-SE"/>
              <a:t>Instruktioner</a:t>
            </a:r>
          </a:p>
        </p:txBody>
      </p:sp>
      <p:sp>
        <p:nvSpPr>
          <p:cNvPr id="3" name="Platshållare för innehåll 2">
            <a:extLst>
              <a:ext uri="{FF2B5EF4-FFF2-40B4-BE49-F238E27FC236}">
                <a16:creationId xmlns:a16="http://schemas.microsoft.com/office/drawing/2014/main" id="{72749E2C-A080-67A8-842A-B104E470A482}"/>
              </a:ext>
            </a:extLst>
          </p:cNvPr>
          <p:cNvSpPr>
            <a:spLocks noGrp="1"/>
          </p:cNvSpPr>
          <p:nvPr>
            <p:ph sz="quarter" idx="16"/>
          </p:nvPr>
        </p:nvSpPr>
        <p:spPr>
          <a:xfrm>
            <a:off x="1142965" y="977038"/>
            <a:ext cx="9906070" cy="5589648"/>
          </a:xfrm>
        </p:spPr>
        <p:txBody>
          <a:bodyPr>
            <a:normAutofit fontScale="47500" lnSpcReduction="20000"/>
          </a:bodyPr>
          <a:lstStyle/>
          <a:p>
            <a:pPr marL="0" indent="0">
              <a:buNone/>
            </a:pPr>
            <a:endParaRPr lang="sv-SE" b="1" baseline="0" dirty="0"/>
          </a:p>
          <a:p>
            <a:pPr marL="0" indent="0">
              <a:lnSpc>
                <a:spcPct val="120000"/>
              </a:lnSpc>
              <a:buNone/>
            </a:pPr>
            <a:r>
              <a:rPr lang="sv-SE" sz="3300" dirty="0"/>
              <a:t>Den här PowerPoint-presentationen innehåller </a:t>
            </a:r>
            <a:r>
              <a:rPr lang="sv-SE" sz="3300" dirty="0" err="1"/>
              <a:t>talmanus</a:t>
            </a:r>
            <a:r>
              <a:rPr lang="sv-SE" sz="3300" dirty="0"/>
              <a:t> som stöd för att kunna hålla en dragning själv. </a:t>
            </a:r>
            <a:r>
              <a:rPr lang="sv-SE" sz="3300" b="0" baseline="0" dirty="0"/>
              <a:t>Välj de bilder som du vill använda i din presentation och ta gärna egna exempel från din verksamhet.</a:t>
            </a:r>
          </a:p>
          <a:p>
            <a:pPr marL="0" indent="0">
              <a:lnSpc>
                <a:spcPct val="120000"/>
              </a:lnSpc>
              <a:buNone/>
            </a:pPr>
            <a:r>
              <a:rPr lang="sv-SE" sz="3300" dirty="0"/>
              <a:t>Vissa bilder är animerade, så i presentationsläge behöver du därför klicka fram olika delar. Du kommer att se att det finns instruktion i </a:t>
            </a:r>
            <a:r>
              <a:rPr lang="sv-SE" sz="3300" dirty="0" err="1"/>
              <a:t>talmanus</a:t>
            </a:r>
            <a:r>
              <a:rPr lang="sv-SE" sz="3300" dirty="0"/>
              <a:t> när du ska klicka </a:t>
            </a:r>
            <a:br>
              <a:rPr lang="sv-SE" sz="3300" dirty="0"/>
            </a:br>
            <a:r>
              <a:rPr lang="sv-SE" sz="3300" dirty="0"/>
              <a:t>fram de olika animeringarna. </a:t>
            </a:r>
          </a:p>
          <a:p>
            <a:pPr marL="0" indent="0">
              <a:lnSpc>
                <a:spcPct val="120000"/>
              </a:lnSpc>
              <a:buNone/>
            </a:pPr>
            <a:endParaRPr lang="sv-SE" sz="3300" b="0" baseline="0" dirty="0"/>
          </a:p>
          <a:p>
            <a:pPr marL="0" marR="0" lvl="0" indent="0" algn="l" defTabSz="914400" rtl="0" eaLnBrk="1" fontAlgn="auto" latinLnBrk="0" hangingPunct="1">
              <a:lnSpc>
                <a:spcPct val="120000"/>
              </a:lnSpc>
              <a:spcBef>
                <a:spcPts val="0"/>
              </a:spcBef>
              <a:spcAft>
                <a:spcPts val="0"/>
              </a:spcAft>
              <a:buClrTx/>
              <a:buSzTx/>
              <a:buFontTx/>
              <a:buNone/>
              <a:tabLst/>
              <a:defRPr/>
            </a:pPr>
            <a:r>
              <a:rPr lang="sv-SE" sz="3300" baseline="0" dirty="0"/>
              <a:t>Filmerna i bild  3 och 4 </a:t>
            </a:r>
            <a:r>
              <a:rPr lang="sv-SE" sz="3300" dirty="0"/>
              <a:t> ä</a:t>
            </a:r>
            <a:r>
              <a:rPr lang="sv-SE" sz="3300" baseline="0" dirty="0"/>
              <a:t>r samma (</a:t>
            </a:r>
            <a:r>
              <a:rPr lang="sv-SE" sz="3300" dirty="0"/>
              <a:t>Introduktionsfilm Nära vård från SKR) och är 2:15 min. I bild 3 öppnas den i ett nytt fönster medan den i bild 5 kan ses direkt i presentationen.</a:t>
            </a:r>
          </a:p>
          <a:p>
            <a:pPr marL="0" marR="0" lvl="0" indent="0" algn="l" defTabSz="914400" rtl="0" eaLnBrk="1" fontAlgn="auto" latinLnBrk="0" hangingPunct="1">
              <a:lnSpc>
                <a:spcPct val="120000"/>
              </a:lnSpc>
              <a:spcBef>
                <a:spcPts val="0"/>
              </a:spcBef>
              <a:spcAft>
                <a:spcPts val="0"/>
              </a:spcAft>
              <a:buClrTx/>
              <a:buSzTx/>
              <a:buFontTx/>
              <a:buNone/>
              <a:tabLst/>
              <a:defRPr/>
            </a:pPr>
            <a:endParaRPr lang="sv-SE" sz="3300" dirty="0"/>
          </a:p>
          <a:p>
            <a:pPr marL="0" marR="0" lvl="0" indent="0" algn="l" defTabSz="914400" rtl="0" eaLnBrk="1" fontAlgn="auto" latinLnBrk="0" hangingPunct="1">
              <a:lnSpc>
                <a:spcPct val="120000"/>
              </a:lnSpc>
              <a:spcBef>
                <a:spcPts val="0"/>
              </a:spcBef>
              <a:spcAft>
                <a:spcPts val="0"/>
              </a:spcAft>
              <a:buClrTx/>
              <a:buSzTx/>
              <a:buFontTx/>
              <a:buNone/>
              <a:tabLst/>
              <a:defRPr/>
            </a:pPr>
            <a:r>
              <a:rPr lang="sv-SE" sz="3300" dirty="0"/>
              <a:t>Bild 28, är ett förslag på diskussionsfrågor. Om du vill ha andra finns många att välja bland på FoUiS hemsida i materialet </a:t>
            </a:r>
            <a:r>
              <a:rPr lang="sv-SE" sz="3300" i="1" dirty="0"/>
              <a:t>Diskussionsfrågor Nära vård</a:t>
            </a:r>
            <a:r>
              <a:rPr lang="sv-SE" sz="3300" dirty="0"/>
              <a:t>. Där finns också patientfall som kan användas som diskussionsunderlag.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33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3300" dirty="0"/>
              <a:t>Bilderna på bild 5-8 är hämtade från SKR:s informationsmaterial om Nära vård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indent="0">
              <a:buNone/>
            </a:pPr>
            <a:r>
              <a:rPr lang="sv-SE" b="1" baseline="0" dirty="0"/>
              <a:t>Innan du börjar presentera via Teams:</a:t>
            </a:r>
          </a:p>
          <a:p>
            <a:r>
              <a:rPr lang="sv-SE" b="0" baseline="0" dirty="0"/>
              <a:t>Tryck på rutan med pilen för att dela innehållet. </a:t>
            </a:r>
          </a:p>
          <a:p>
            <a:r>
              <a:rPr lang="sv-SE" baseline="0" dirty="0"/>
              <a:t>Klicka på ”inkludera datorljud” uppe till höger </a:t>
            </a:r>
          </a:p>
          <a:p>
            <a:r>
              <a:rPr lang="sv-SE" baseline="0" dirty="0"/>
              <a:t>För att presentera välj ”dela skärm (det är för att filmerna ska kunna visas med både ljud och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Tree>
    <p:extLst>
      <p:ext uri="{BB962C8B-B14F-4D97-AF65-F5344CB8AC3E}">
        <p14:creationId xmlns:p14="http://schemas.microsoft.com/office/powerpoint/2010/main" val="364709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B70E6-D59A-42E4-9D03-D39FF04DEEE3}"/>
              </a:ext>
            </a:extLst>
          </p:cNvPr>
          <p:cNvSpPr>
            <a:spLocks noGrp="1"/>
          </p:cNvSpPr>
          <p:nvPr>
            <p:ph type="title"/>
          </p:nvPr>
        </p:nvSpPr>
        <p:spPr/>
        <p:txBody>
          <a:bodyPr/>
          <a:lstStyle/>
          <a:p>
            <a:r>
              <a:rPr lang="sv-SE"/>
              <a:t>Målbild</a:t>
            </a:r>
          </a:p>
        </p:txBody>
      </p:sp>
      <p:pic>
        <p:nvPicPr>
          <p:cNvPr id="8" name="Platshållare för innehåll 7">
            <a:extLst>
              <a:ext uri="{FF2B5EF4-FFF2-40B4-BE49-F238E27FC236}">
                <a16:creationId xmlns:a16="http://schemas.microsoft.com/office/drawing/2014/main" id="{F64BB5CA-6296-45BB-918E-6EF449C450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250852"/>
            <a:ext cx="6705601" cy="6073929"/>
          </a:xfrm>
        </p:spPr>
      </p:pic>
    </p:spTree>
    <p:extLst>
      <p:ext uri="{BB962C8B-B14F-4D97-AF65-F5344CB8AC3E}">
        <p14:creationId xmlns:p14="http://schemas.microsoft.com/office/powerpoint/2010/main" val="129869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8DD02-4704-41C1-AE0E-FF1D703D28BB}"/>
              </a:ext>
            </a:extLst>
          </p:cNvPr>
          <p:cNvSpPr>
            <a:spLocks noGrp="1"/>
          </p:cNvSpPr>
          <p:nvPr>
            <p:ph type="title"/>
          </p:nvPr>
        </p:nvSpPr>
        <p:spPr>
          <a:xfrm>
            <a:off x="1130086" y="521384"/>
            <a:ext cx="10439435" cy="817295"/>
          </a:xfrm>
        </p:spPr>
        <p:txBody>
          <a:bodyPr vert="horz" lIns="91440" tIns="45720" rIns="91440" bIns="45720" rtlCol="0" anchor="ctr">
            <a:normAutofit/>
          </a:bodyPr>
          <a:lstStyle/>
          <a:p>
            <a:r>
              <a:rPr lang="sv-SE" sz="3600" b="0" kern="1200" dirty="0">
                <a:latin typeface="+mj-lt"/>
                <a:ea typeface="+mj-ea"/>
                <a:cs typeface="+mj-cs"/>
              </a:rPr>
              <a:t>Vad kan nära vård innebära för sörmlänningen?</a:t>
            </a:r>
          </a:p>
        </p:txBody>
      </p:sp>
      <p:pic>
        <p:nvPicPr>
          <p:cNvPr id="8" name="Platshållare för innehåll 7">
            <a:extLst>
              <a:ext uri="{FF2B5EF4-FFF2-40B4-BE49-F238E27FC236}">
                <a16:creationId xmlns:a16="http://schemas.microsoft.com/office/drawing/2014/main" id="{35CB7A5F-10F3-49D8-B244-60265BD210A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1556235" y="1695396"/>
            <a:ext cx="2693793" cy="4508441"/>
          </a:xfrm>
          <a:noFill/>
        </p:spPr>
      </p:pic>
      <p:sp>
        <p:nvSpPr>
          <p:cNvPr id="9" name="textruta 8">
            <a:extLst>
              <a:ext uri="{FF2B5EF4-FFF2-40B4-BE49-F238E27FC236}">
                <a16:creationId xmlns:a16="http://schemas.microsoft.com/office/drawing/2014/main" id="{68B4DC47-409F-43C9-B394-E7D3DFF16AD1}"/>
              </a:ext>
            </a:extLst>
          </p:cNvPr>
          <p:cNvSpPr txBox="1"/>
          <p:nvPr/>
        </p:nvSpPr>
        <p:spPr>
          <a:xfrm>
            <a:off x="4689123" y="1695396"/>
            <a:ext cx="6893277" cy="4950314"/>
          </a:xfrm>
          <a:prstGeom prst="rect">
            <a:avLst/>
          </a:prstGeom>
        </p:spPr>
        <p:txBody>
          <a:bodyPr vert="horz" lIns="91440" tIns="45720" rIns="91440" bIns="45720" rtlCol="0">
            <a:normAutofit/>
          </a:bodyPr>
          <a:lstStyle/>
          <a:p>
            <a:pPr marL="342900" indent="-342900">
              <a:lnSpc>
                <a:spcPct val="110000"/>
              </a:lnSpc>
              <a:spcAft>
                <a:spcPts val="800"/>
              </a:spcAft>
              <a:buClr>
                <a:srgbClr val="8EAD5D"/>
              </a:buClr>
              <a:buFont typeface="Arial" panose="020B0604020202020204" pitchFamily="34" charset="0"/>
              <a:buChar char="•"/>
            </a:pPr>
            <a:r>
              <a:rPr lang="sv-SE" sz="2200" dirty="0"/>
              <a:t>Det är lätt att komma i kontakt med vården på flera sätt.</a:t>
            </a:r>
          </a:p>
          <a:p>
            <a:pPr marL="342900" indent="-342900">
              <a:lnSpc>
                <a:spcPct val="110000"/>
              </a:lnSpc>
              <a:spcAft>
                <a:spcPts val="800"/>
              </a:spcAft>
              <a:buClr>
                <a:srgbClr val="8EAD5D"/>
              </a:buClr>
              <a:buFont typeface="Arial" panose="020B0604020202020204" pitchFamily="34" charset="0"/>
              <a:buChar char="•"/>
            </a:pPr>
            <a:r>
              <a:rPr lang="sv-SE" sz="2200" dirty="0">
                <a:effectLst/>
              </a:rPr>
              <a:t>Ofta förekommande vård finns nära, vård som behövs sällan kan det vara längre till.</a:t>
            </a:r>
          </a:p>
          <a:p>
            <a:pPr marL="342900" indent="-342900">
              <a:lnSpc>
                <a:spcPct val="110000"/>
              </a:lnSpc>
              <a:spcAft>
                <a:spcPts val="800"/>
              </a:spcAft>
              <a:buClr>
                <a:srgbClr val="8EAD5D"/>
              </a:buClr>
              <a:buFont typeface="Arial" panose="020B0604020202020204" pitchFamily="34" charset="0"/>
              <a:buChar char="•"/>
            </a:pPr>
            <a:r>
              <a:rPr lang="sv-SE" sz="2200" dirty="0">
                <a:effectLst/>
              </a:rPr>
              <a:t>Vården ges på nya sätt och andra platser. </a:t>
            </a:r>
          </a:p>
          <a:p>
            <a:pPr marL="342900" indent="-342900">
              <a:lnSpc>
                <a:spcPct val="110000"/>
              </a:lnSpc>
              <a:spcAft>
                <a:spcPts val="800"/>
              </a:spcAft>
              <a:buClr>
                <a:srgbClr val="8EAD5D"/>
              </a:buClr>
              <a:buFont typeface="Arial" panose="020B0604020202020204" pitchFamily="34" charset="0"/>
              <a:buChar char="•"/>
            </a:pPr>
            <a:r>
              <a:rPr lang="sv-SE" sz="2200" dirty="0">
                <a:effectLst/>
              </a:rPr>
              <a:t>Individen är delaktig i sin </a:t>
            </a:r>
            <a:r>
              <a:rPr lang="sv-SE" sz="2200" dirty="0"/>
              <a:t>egen vård, behandling och kontroller. </a:t>
            </a:r>
          </a:p>
          <a:p>
            <a:pPr marL="342900" indent="-342900">
              <a:lnSpc>
                <a:spcPct val="110000"/>
              </a:lnSpc>
              <a:spcAft>
                <a:spcPts val="800"/>
              </a:spcAft>
              <a:buClr>
                <a:srgbClr val="8EAD5D"/>
              </a:buClr>
              <a:buFont typeface="Arial" panose="020B0604020202020204" pitchFamily="34" charset="0"/>
              <a:buChar char="•"/>
            </a:pPr>
            <a:r>
              <a:rPr lang="sv-SE" sz="2200" dirty="0">
                <a:effectLst/>
                <a:latin typeface="Calibri" panose="020F0502020204030204" pitchFamily="34" charset="0"/>
                <a:ea typeface="Calibri" panose="020F0502020204030204" pitchFamily="34" charset="0"/>
                <a:cs typeface="Times New Roman" panose="02020603050405020304" pitchFamily="18" charset="0"/>
              </a:rPr>
              <a:t>Information om och för individen är samlad och överskådlig. </a:t>
            </a:r>
          </a:p>
          <a:p>
            <a:pPr marL="342900" indent="-342900">
              <a:lnSpc>
                <a:spcPct val="110000"/>
              </a:lnSpc>
              <a:spcAft>
                <a:spcPts val="800"/>
              </a:spcAft>
              <a:buClr>
                <a:srgbClr val="8EAD5D"/>
              </a:buClr>
              <a:buFont typeface="Arial" panose="020B0604020202020204" pitchFamily="34" charset="0"/>
              <a:buChar char="•"/>
            </a:pPr>
            <a:r>
              <a:rPr lang="sv-SE" sz="2200" dirty="0">
                <a:latin typeface="Calibri" panose="020F0502020204030204" pitchFamily="34" charset="0"/>
                <a:ea typeface="Calibri" panose="020F0502020204030204" pitchFamily="34" charset="0"/>
                <a:cs typeface="Times New Roman" panose="02020603050405020304" pitchFamily="18" charset="0"/>
              </a:rPr>
              <a:t>I</a:t>
            </a:r>
            <a:r>
              <a:rPr lang="sv-SE" sz="2200" dirty="0">
                <a:effectLst/>
                <a:latin typeface="Calibri" panose="020F0502020204030204" pitchFamily="34" charset="0"/>
                <a:ea typeface="Calibri" panose="020F0502020204030204" pitchFamily="34" charset="0"/>
                <a:cs typeface="Times New Roman" panose="02020603050405020304" pitchFamily="18" charset="0"/>
              </a:rPr>
              <a:t>ndividen får stöd med samordning av sin vård och omsorg.   </a:t>
            </a:r>
          </a:p>
          <a:p>
            <a:pPr>
              <a:lnSpc>
                <a:spcPct val="90000"/>
              </a:lnSpc>
              <a:spcAft>
                <a:spcPts val="800"/>
              </a:spcAft>
              <a:buClr>
                <a:srgbClr val="8EAD5D"/>
              </a:buClr>
            </a:pPr>
            <a:endParaRPr lang="sv-SE" sz="2200" dirty="0">
              <a:effectLst/>
            </a:endParaRPr>
          </a:p>
        </p:txBody>
      </p:sp>
    </p:spTree>
    <p:extLst>
      <p:ext uri="{BB962C8B-B14F-4D97-AF65-F5344CB8AC3E}">
        <p14:creationId xmlns:p14="http://schemas.microsoft.com/office/powerpoint/2010/main" val="381272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0B9CB-00A5-4D28-9C84-3FBCC0B97D9B}"/>
              </a:ext>
            </a:extLst>
          </p:cNvPr>
          <p:cNvSpPr>
            <a:spLocks noGrp="1"/>
          </p:cNvSpPr>
          <p:nvPr>
            <p:ph type="title"/>
          </p:nvPr>
        </p:nvSpPr>
        <p:spPr>
          <a:xfrm>
            <a:off x="1135755" y="500805"/>
            <a:ext cx="10439435" cy="817295"/>
          </a:xfrm>
        </p:spPr>
        <p:txBody>
          <a:bodyPr vert="horz" lIns="91440" tIns="45720" rIns="91440" bIns="45720" rtlCol="0" anchor="ctr">
            <a:normAutofit/>
          </a:bodyPr>
          <a:lstStyle/>
          <a:p>
            <a:r>
              <a:rPr lang="sv-SE" sz="3600" b="0" kern="1200" dirty="0">
                <a:latin typeface="+mj-lt"/>
                <a:ea typeface="+mj-ea"/>
                <a:cs typeface="+mj-cs"/>
              </a:rPr>
              <a:t>Vad kan nära vård innebära för medarbetaren?</a:t>
            </a:r>
          </a:p>
        </p:txBody>
      </p:sp>
      <p:pic>
        <p:nvPicPr>
          <p:cNvPr id="7" name="Platshållare för innehåll 6">
            <a:extLst>
              <a:ext uri="{FF2B5EF4-FFF2-40B4-BE49-F238E27FC236}">
                <a16:creationId xmlns:a16="http://schemas.microsoft.com/office/drawing/2014/main" id="{034DF8AF-D1D5-4974-8B88-7CF2AF8A5AB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1592104" y="1556224"/>
            <a:ext cx="2624805" cy="4374676"/>
          </a:xfrm>
          <a:prstGeom prst="rect">
            <a:avLst/>
          </a:prstGeom>
          <a:noFill/>
        </p:spPr>
      </p:pic>
      <p:sp>
        <p:nvSpPr>
          <p:cNvPr id="8" name="textruta 7">
            <a:extLst>
              <a:ext uri="{FF2B5EF4-FFF2-40B4-BE49-F238E27FC236}">
                <a16:creationId xmlns:a16="http://schemas.microsoft.com/office/drawing/2014/main" id="{D6249937-62EB-4606-B8DB-58221FFFC43C}"/>
              </a:ext>
            </a:extLst>
          </p:cNvPr>
          <p:cNvSpPr txBox="1"/>
          <p:nvPr/>
        </p:nvSpPr>
        <p:spPr>
          <a:xfrm>
            <a:off x="4727575" y="1556224"/>
            <a:ext cx="6956425" cy="3983676"/>
          </a:xfrm>
          <a:prstGeom prst="rect">
            <a:avLst/>
          </a:prstGeom>
        </p:spPr>
        <p:txBody>
          <a:bodyPr vert="horz" lIns="91440" tIns="45720" rIns="91440" bIns="45720" rtlCol="0">
            <a:noAutofit/>
          </a:bodyPr>
          <a:lstStyle/>
          <a:p>
            <a:pPr marL="457200" indent="-457200">
              <a:lnSpc>
                <a:spcPct val="120000"/>
              </a:lnSpc>
              <a:spcAft>
                <a:spcPts val="800"/>
              </a:spcAft>
              <a:buClr>
                <a:srgbClr val="8EAD5D"/>
              </a:buClr>
              <a:buFont typeface="Arial" panose="020B0604020202020204" pitchFamily="34" charset="0"/>
              <a:buChar char="•"/>
            </a:pPr>
            <a:r>
              <a:rPr lang="sv-SE" sz="2200" dirty="0"/>
              <a:t>Att ta tillvara patientens resurser och skapa förutsättningar för egenvård.</a:t>
            </a:r>
          </a:p>
          <a:p>
            <a:pPr marL="457200" indent="-457200">
              <a:lnSpc>
                <a:spcPct val="120000"/>
              </a:lnSpc>
              <a:spcAft>
                <a:spcPts val="800"/>
              </a:spcAft>
              <a:buClr>
                <a:srgbClr val="8EAD5D"/>
              </a:buClr>
              <a:buFont typeface="Arial" panose="020B0604020202020204" pitchFamily="34" charset="0"/>
              <a:buChar char="•"/>
            </a:pPr>
            <a:r>
              <a:rPr lang="sv-SE" sz="2200" dirty="0"/>
              <a:t>Att jobba förebyggande och hälsofrämjande tillsammans med patienten.</a:t>
            </a:r>
          </a:p>
          <a:p>
            <a:pPr marL="457200" indent="-457200">
              <a:lnSpc>
                <a:spcPct val="120000"/>
              </a:lnSpc>
              <a:spcAft>
                <a:spcPts val="800"/>
              </a:spcAft>
              <a:buClr>
                <a:srgbClr val="8EAD5D"/>
              </a:buClr>
              <a:buFont typeface="Arial" panose="020B0604020202020204" pitchFamily="34" charset="0"/>
              <a:buChar char="•"/>
            </a:pPr>
            <a:r>
              <a:rPr lang="sv-SE" sz="2200" dirty="0"/>
              <a:t>Att arbeta i team tillsammans med patienten, medarbetare inom den egna verksamheten och inom andra verksamheter t ex annan huvudman samt från övriga samhället.</a:t>
            </a:r>
          </a:p>
          <a:p>
            <a:pPr marL="457200" indent="-457200">
              <a:lnSpc>
                <a:spcPct val="120000"/>
              </a:lnSpc>
              <a:spcAft>
                <a:spcPts val="800"/>
              </a:spcAft>
              <a:buClr>
                <a:srgbClr val="8EAD5D"/>
              </a:buClr>
              <a:buFont typeface="Arial" panose="020B0604020202020204" pitchFamily="34" charset="0"/>
              <a:buChar char="•"/>
            </a:pPr>
            <a:r>
              <a:rPr lang="sv-SE" sz="2200" dirty="0"/>
              <a:t>Att arbeta aktivt med att hitta nya och effektiva arbetssätt. Digitala hjälpmedel underlättar arbetet.</a:t>
            </a:r>
          </a:p>
        </p:txBody>
      </p:sp>
    </p:spTree>
    <p:extLst>
      <p:ext uri="{BB962C8B-B14F-4D97-AF65-F5344CB8AC3E}">
        <p14:creationId xmlns:p14="http://schemas.microsoft.com/office/powerpoint/2010/main" val="420244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8D8D89E-5FDA-A462-F481-2D1EEA77740B}"/>
              </a:ext>
            </a:extLst>
          </p:cNvPr>
          <p:cNvSpPr>
            <a:spLocks noGrp="1"/>
          </p:cNvSpPr>
          <p:nvPr>
            <p:ph type="title"/>
          </p:nvPr>
        </p:nvSpPr>
        <p:spPr>
          <a:xfrm>
            <a:off x="1122876" y="518452"/>
            <a:ext cx="10439435" cy="817295"/>
          </a:xfrm>
        </p:spPr>
        <p:txBody>
          <a:bodyPr>
            <a:normAutofit/>
          </a:bodyPr>
          <a:lstStyle/>
          <a:p>
            <a:r>
              <a:rPr lang="sv-SE" sz="3600" dirty="0"/>
              <a:t>Vad kan nära vård innebära för organisationen?</a:t>
            </a:r>
          </a:p>
        </p:txBody>
      </p:sp>
      <p:pic>
        <p:nvPicPr>
          <p:cNvPr id="5" name="Platshållare för innehåll 4">
            <a:extLst>
              <a:ext uri="{FF2B5EF4-FFF2-40B4-BE49-F238E27FC236}">
                <a16:creationId xmlns:a16="http://schemas.microsoft.com/office/drawing/2014/main" id="{338CF629-09AD-42A3-AA47-F3AD7EF8B8D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1598061" y="1643342"/>
            <a:ext cx="2561815" cy="4287558"/>
          </a:xfrm>
          <a:noFill/>
        </p:spPr>
      </p:pic>
      <p:sp>
        <p:nvSpPr>
          <p:cNvPr id="12" name="Text Placeholder 3">
            <a:extLst>
              <a:ext uri="{FF2B5EF4-FFF2-40B4-BE49-F238E27FC236}">
                <a16:creationId xmlns:a16="http://schemas.microsoft.com/office/drawing/2014/main" id="{D5BA3979-B73F-C2A8-595C-DB5A6ADCA44F}"/>
              </a:ext>
            </a:extLst>
          </p:cNvPr>
          <p:cNvSpPr>
            <a:spLocks noGrp="1"/>
          </p:cNvSpPr>
          <p:nvPr>
            <p:ph type="body" sz="quarter" idx="14"/>
          </p:nvPr>
        </p:nvSpPr>
        <p:spPr>
          <a:xfrm>
            <a:off x="4727575" y="1677458"/>
            <a:ext cx="6565900" cy="4253442"/>
          </a:xfrm>
        </p:spPr>
        <p:txBody>
          <a:bodyPr>
            <a:normAutofit fontScale="92500"/>
          </a:bodyPr>
          <a:lstStyle/>
          <a:p>
            <a:pPr>
              <a:lnSpc>
                <a:spcPct val="100000"/>
              </a:lnSpc>
            </a:pPr>
            <a:r>
              <a:rPr lang="sv-SE" dirty="0"/>
              <a:t>Att chefer och ledare ger förutsättningar för att team kan skapas över huvudmannagränser.</a:t>
            </a:r>
          </a:p>
          <a:p>
            <a:pPr>
              <a:lnSpc>
                <a:spcPct val="100000"/>
              </a:lnSpc>
            </a:pPr>
            <a:r>
              <a:rPr lang="sv-SE" dirty="0"/>
              <a:t>Att satsningar görs långsiktigt, utvärderas och följs upp.</a:t>
            </a:r>
          </a:p>
          <a:p>
            <a:pPr>
              <a:lnSpc>
                <a:spcPct val="100000"/>
              </a:lnSpc>
            </a:pPr>
            <a:r>
              <a:rPr lang="sv-SE" dirty="0"/>
              <a:t>Att invånarperspektivet är i fokus och tas tillvara. </a:t>
            </a:r>
          </a:p>
          <a:p>
            <a:pPr>
              <a:lnSpc>
                <a:spcPct val="100000"/>
              </a:lnSpc>
            </a:pPr>
            <a:r>
              <a:rPr lang="sv-SE" dirty="0"/>
              <a:t>Att förutsättningar ges för hälsofrämjande förebyggande, och rehabiliterande arbete. </a:t>
            </a:r>
          </a:p>
        </p:txBody>
      </p:sp>
    </p:spTree>
    <p:extLst>
      <p:ext uri="{BB962C8B-B14F-4D97-AF65-F5344CB8AC3E}">
        <p14:creationId xmlns:p14="http://schemas.microsoft.com/office/powerpoint/2010/main" val="115407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331EAB7-E948-42A4-9FA1-5792D9503F82}"/>
              </a:ext>
            </a:extLst>
          </p:cNvPr>
          <p:cNvGrpSpPr/>
          <p:nvPr/>
        </p:nvGrpSpPr>
        <p:grpSpPr>
          <a:xfrm>
            <a:off x="428000" y="779462"/>
            <a:ext cx="11336000" cy="5848646"/>
            <a:chOff x="427999" y="948797"/>
            <a:chExt cx="11336000" cy="5848646"/>
          </a:xfrm>
        </p:grpSpPr>
        <p:sp>
          <p:nvSpPr>
            <p:cNvPr id="3" name="Frihandsfigur: Form 2">
              <a:extLst>
                <a:ext uri="{FF2B5EF4-FFF2-40B4-BE49-F238E27FC236}">
                  <a16:creationId xmlns:a16="http://schemas.microsoft.com/office/drawing/2014/main" id="{D7B11D83-906E-4EFD-8766-A999189AB893}"/>
                </a:ext>
              </a:extLst>
            </p:cNvPr>
            <p:cNvSpPr/>
            <p:nvPr/>
          </p:nvSpPr>
          <p:spPr>
            <a:xfrm>
              <a:off x="427999" y="1026550"/>
              <a:ext cx="2771638" cy="5513879"/>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Målbild</a:t>
              </a:r>
            </a:p>
          </p:txBody>
        </p:sp>
        <p:sp>
          <p:nvSpPr>
            <p:cNvPr id="4" name="Ellips 3">
              <a:extLst>
                <a:ext uri="{FF2B5EF4-FFF2-40B4-BE49-F238E27FC236}">
                  <a16:creationId xmlns:a16="http://schemas.microsoft.com/office/drawing/2014/main" id="{08185C04-76D2-4162-8902-29EC643D8F07}"/>
                </a:ext>
              </a:extLst>
            </p:cNvPr>
            <p:cNvSpPr/>
            <p:nvPr/>
          </p:nvSpPr>
          <p:spPr>
            <a:xfrm>
              <a:off x="748230" y="948797"/>
              <a:ext cx="2163279" cy="1278584"/>
            </a:xfrm>
            <a:prstGeom prst="ellipse">
              <a:avLst/>
            </a:prstGeom>
            <a:solidFill>
              <a:schemeClr val="bg1"/>
            </a:solidFill>
          </p:spPr>
          <p:style>
            <a:lnRef idx="0">
              <a:schemeClr val="accent6">
                <a:shade val="80000"/>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5" name="Frihandsfigur: Form 4">
              <a:extLst>
                <a:ext uri="{FF2B5EF4-FFF2-40B4-BE49-F238E27FC236}">
                  <a16:creationId xmlns:a16="http://schemas.microsoft.com/office/drawing/2014/main" id="{4DC1548C-6256-435E-BD72-96437E268931}"/>
                </a:ext>
              </a:extLst>
            </p:cNvPr>
            <p:cNvSpPr/>
            <p:nvPr/>
          </p:nvSpPr>
          <p:spPr>
            <a:xfrm>
              <a:off x="3282786" y="948797"/>
              <a:ext cx="2771638" cy="5513878"/>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a:glow rad="228600">
                <a:schemeClr val="accent3">
                  <a:satMod val="175000"/>
                  <a:alpha val="40000"/>
                </a:schemeClr>
              </a:glow>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Förutsättningar och framgångsfaktorer</a:t>
              </a:r>
            </a:p>
          </p:txBody>
        </p:sp>
        <p:sp>
          <p:nvSpPr>
            <p:cNvPr id="6" name="Ellips 5">
              <a:extLst>
                <a:ext uri="{FF2B5EF4-FFF2-40B4-BE49-F238E27FC236}">
                  <a16:creationId xmlns:a16="http://schemas.microsoft.com/office/drawing/2014/main" id="{B94C0BCA-1ED7-4C58-814D-F115EE288A8B}"/>
                </a:ext>
              </a:extLst>
            </p:cNvPr>
            <p:cNvSpPr/>
            <p:nvPr/>
          </p:nvSpPr>
          <p:spPr>
            <a:xfrm>
              <a:off x="3503816" y="1378631"/>
              <a:ext cx="2163279" cy="1592107"/>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7" name="Frihandsfigur: Form 6">
              <a:extLst>
                <a:ext uri="{FF2B5EF4-FFF2-40B4-BE49-F238E27FC236}">
                  <a16:creationId xmlns:a16="http://schemas.microsoft.com/office/drawing/2014/main" id="{EA68922F-BDBE-4679-834F-68AB27EB5124}"/>
                </a:ext>
              </a:extLst>
            </p:cNvPr>
            <p:cNvSpPr/>
            <p:nvPr/>
          </p:nvSpPr>
          <p:spPr>
            <a:xfrm>
              <a:off x="6137574"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Fokusområden</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Ellips 7" descr="Hjärta med puls kontur">
              <a:extLst>
                <a:ext uri="{FF2B5EF4-FFF2-40B4-BE49-F238E27FC236}">
                  <a16:creationId xmlns:a16="http://schemas.microsoft.com/office/drawing/2014/main" id="{6732D0E6-19EA-44E6-A04A-3384D3F46F63}"/>
                </a:ext>
              </a:extLst>
            </p:cNvPr>
            <p:cNvSpPr/>
            <p:nvPr/>
          </p:nvSpPr>
          <p:spPr>
            <a:xfrm>
              <a:off x="6425701" y="1291553"/>
              <a:ext cx="2163279" cy="1643708"/>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9" name="Frihandsfigur: Form 8">
              <a:extLst>
                <a:ext uri="{FF2B5EF4-FFF2-40B4-BE49-F238E27FC236}">
                  <a16:creationId xmlns:a16="http://schemas.microsoft.com/office/drawing/2014/main" id="{E9B39413-6025-4580-B4C0-22819CE707DF}"/>
                </a:ext>
              </a:extLst>
            </p:cNvPr>
            <p:cNvSpPr/>
            <p:nvPr/>
          </p:nvSpPr>
          <p:spPr>
            <a:xfrm>
              <a:off x="8992361"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Gemensamma satsningar</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Ellips 9" descr="Glödlampa och penna kontur">
              <a:extLst>
                <a:ext uri="{FF2B5EF4-FFF2-40B4-BE49-F238E27FC236}">
                  <a16:creationId xmlns:a16="http://schemas.microsoft.com/office/drawing/2014/main" id="{78ACBC16-B2D9-4E75-89B0-04B590A78EBB}"/>
                </a:ext>
              </a:extLst>
            </p:cNvPr>
            <p:cNvSpPr/>
            <p:nvPr/>
          </p:nvSpPr>
          <p:spPr>
            <a:xfrm>
              <a:off x="9296540" y="1118199"/>
              <a:ext cx="2163279" cy="1990415"/>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11" name="Pil: vänster-höger 10">
              <a:extLst>
                <a:ext uri="{FF2B5EF4-FFF2-40B4-BE49-F238E27FC236}">
                  <a16:creationId xmlns:a16="http://schemas.microsoft.com/office/drawing/2014/main" id="{15EA13C7-1E97-46FE-9E5D-F1733D1179A0}"/>
                </a:ext>
              </a:extLst>
            </p:cNvPr>
            <p:cNvSpPr/>
            <p:nvPr/>
          </p:nvSpPr>
          <p:spPr>
            <a:xfrm>
              <a:off x="850208" y="5890835"/>
              <a:ext cx="10491581" cy="906608"/>
            </a:xfrm>
            <a:prstGeom prst="leftRightArrow">
              <a:avLst/>
            </a:prstGeom>
          </p:spPr>
          <p:style>
            <a:lnRef idx="0">
              <a:schemeClr val="lt1">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dk1">
                <a:hueOff val="0"/>
                <a:satOff val="0"/>
                <a:lumOff val="0"/>
                <a:alphaOff val="0"/>
              </a:schemeClr>
            </a:fontRef>
          </p:style>
        </p:sp>
      </p:grpSp>
      <p:sp>
        <p:nvSpPr>
          <p:cNvPr id="12" name="textruta 11">
            <a:extLst>
              <a:ext uri="{FF2B5EF4-FFF2-40B4-BE49-F238E27FC236}">
                <a16:creationId xmlns:a16="http://schemas.microsoft.com/office/drawing/2014/main" id="{92A8701B-FD30-42E1-BB57-B0B1C94C788C}"/>
              </a:ext>
            </a:extLst>
          </p:cNvPr>
          <p:cNvSpPr txBox="1"/>
          <p:nvPr/>
        </p:nvSpPr>
        <p:spPr>
          <a:xfrm>
            <a:off x="4791135" y="6006283"/>
            <a:ext cx="3370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Indikatorer- uppföljning</a:t>
            </a:r>
          </a:p>
        </p:txBody>
      </p:sp>
      <p:pic>
        <p:nvPicPr>
          <p:cNvPr id="13" name="Bildobjekt 12">
            <a:extLst>
              <a:ext uri="{FF2B5EF4-FFF2-40B4-BE49-F238E27FC236}">
                <a16:creationId xmlns:a16="http://schemas.microsoft.com/office/drawing/2014/main" id="{0C6E97F6-F0D8-4718-B56B-C5A2C6355ED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0283" y="1136500"/>
            <a:ext cx="2478324" cy="1737700"/>
          </a:xfrm>
          <a:prstGeom prst="rect">
            <a:avLst/>
          </a:prstGeom>
        </p:spPr>
      </p:pic>
    </p:spTree>
    <p:extLst>
      <p:ext uri="{BB962C8B-B14F-4D97-AF65-F5344CB8AC3E}">
        <p14:creationId xmlns:p14="http://schemas.microsoft.com/office/powerpoint/2010/main" val="303169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ED972D-D66E-4A4D-8312-643A49E03ED1}"/>
              </a:ext>
            </a:extLst>
          </p:cNvPr>
          <p:cNvSpPr>
            <a:spLocks noGrp="1"/>
          </p:cNvSpPr>
          <p:nvPr>
            <p:ph type="title"/>
          </p:nvPr>
        </p:nvSpPr>
        <p:spPr>
          <a:xfrm>
            <a:off x="1127125" y="553326"/>
            <a:ext cx="11211339" cy="817295"/>
          </a:xfrm>
        </p:spPr>
        <p:txBody>
          <a:bodyPr>
            <a:normAutofit fontScale="90000"/>
          </a:bodyPr>
          <a:lstStyle/>
          <a:p>
            <a:br>
              <a:rPr lang="sv-SE" sz="4000" kern="0" dirty="0">
                <a:effectLst/>
                <a:latin typeface="+mj-lt"/>
                <a:ea typeface="MS Gothic" panose="020B0609070205080204" pitchFamily="49" charset="-128"/>
                <a:cs typeface="Times New Roman" panose="02020603050405020304" pitchFamily="18" charset="0"/>
              </a:rPr>
            </a:br>
            <a:r>
              <a:rPr lang="sv-SE" sz="4000" kern="0" dirty="0">
                <a:effectLst/>
                <a:latin typeface="+mj-lt"/>
                <a:ea typeface="MS Gothic" panose="020B0609070205080204" pitchFamily="49" charset="-128"/>
                <a:cs typeface="Times New Roman" panose="02020603050405020304" pitchFamily="18" charset="0"/>
              </a:rPr>
              <a:t>Vad behöver vi? </a:t>
            </a:r>
            <a:r>
              <a:rPr lang="sv-SE" sz="3100" kern="0" dirty="0">
                <a:effectLst/>
                <a:latin typeface="+mj-lt"/>
                <a:ea typeface="MS Gothic" panose="020B0609070205080204" pitchFamily="49" charset="-128"/>
                <a:cs typeface="Times New Roman" panose="02020603050405020304" pitchFamily="18" charset="0"/>
              </a:rPr>
              <a:t>(förutsättningar och framgångsfaktorer)</a:t>
            </a:r>
            <a:br>
              <a:rPr lang="sv-SE" sz="4000" kern="0" dirty="0">
                <a:effectLst/>
                <a:latin typeface="+mj-lt"/>
                <a:ea typeface="MS Gothic" panose="020B0609070205080204" pitchFamily="49" charset="-128"/>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75FF966A-01C4-45EF-94F7-07E4A9AFD501}"/>
              </a:ext>
            </a:extLst>
          </p:cNvPr>
          <p:cNvSpPr>
            <a:spLocks noGrp="1"/>
          </p:cNvSpPr>
          <p:nvPr>
            <p:ph idx="1"/>
          </p:nvPr>
        </p:nvSpPr>
        <p:spPr>
          <a:xfrm>
            <a:off x="1127125" y="1603627"/>
            <a:ext cx="10515600" cy="5627139"/>
          </a:xfrm>
        </p:spPr>
        <p:txBody>
          <a:bodyPr>
            <a:noAutofit/>
          </a:bodyPr>
          <a:lstStyle/>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Individens fokus </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Samsyn</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Tydlighet i ledarskapet </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Samverkan </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Tillit till varandra </a:t>
            </a:r>
          </a:p>
          <a:p>
            <a:pPr algn="just">
              <a:lnSpc>
                <a:spcPct val="100000"/>
              </a:lnSpc>
            </a:pPr>
            <a:r>
              <a:rPr lang="sv-SE" sz="2400" dirty="0">
                <a:effectLst/>
                <a:latin typeface="Calibri" panose="020F0502020204030204" pitchFamily="34" charset="0"/>
                <a:ea typeface="Calibri" panose="020F0502020204030204" pitchFamily="34" charset="0"/>
                <a:cs typeface="Calibri" panose="020F0502020204030204" pitchFamily="34" charset="0"/>
              </a:rPr>
              <a:t>Kunskapsstyrning och verksamhetsutveckling </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Kompetensförsörjning och förändrade yrkesroller</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Utveckling av nya arbetssätt och tjänster </a:t>
            </a:r>
          </a:p>
          <a:p>
            <a:pPr algn="just">
              <a:lnSpc>
                <a:spcPct val="100000"/>
              </a:lnSpc>
            </a:pPr>
            <a:r>
              <a:rPr lang="sv-SE" sz="2400" dirty="0">
                <a:effectLst/>
                <a:latin typeface="Calibri" panose="020F0502020204030204" pitchFamily="34" charset="0"/>
                <a:ea typeface="Calibri" panose="020F0502020204030204" pitchFamily="34" charset="0"/>
                <a:cs typeface="Arial" panose="020B0604020202020204" pitchFamily="34" charset="0"/>
              </a:rPr>
              <a:t>Från några till alla</a:t>
            </a:r>
            <a:endParaRPr lang="sv-SE" sz="2400" dirty="0"/>
          </a:p>
        </p:txBody>
      </p:sp>
    </p:spTree>
    <p:extLst>
      <p:ext uri="{BB962C8B-B14F-4D97-AF65-F5344CB8AC3E}">
        <p14:creationId xmlns:p14="http://schemas.microsoft.com/office/powerpoint/2010/main" val="6934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DA4E4AD-1638-9DBA-14D3-EE1121925F21}"/>
              </a:ext>
            </a:extLst>
          </p:cNvPr>
          <p:cNvSpPr>
            <a:spLocks noGrp="1"/>
          </p:cNvSpPr>
          <p:nvPr>
            <p:ph type="title"/>
          </p:nvPr>
        </p:nvSpPr>
        <p:spPr>
          <a:xfrm>
            <a:off x="1122876" y="520891"/>
            <a:ext cx="9659587" cy="1325563"/>
          </a:xfrm>
        </p:spPr>
        <p:txBody>
          <a:bodyPr anchor="ctr">
            <a:normAutofit/>
          </a:bodyPr>
          <a:lstStyle/>
          <a:p>
            <a:r>
              <a:rPr lang="sv-SE" sz="4000" kern="0" dirty="0">
                <a:effectLst/>
              </a:rPr>
              <a:t>Hur ska vi nå </a:t>
            </a:r>
            <a:r>
              <a:rPr lang="sv-SE" sz="4000" kern="0" dirty="0"/>
              <a:t>målbilden</a:t>
            </a:r>
            <a:r>
              <a:rPr lang="sv-SE" sz="4000" kern="0" dirty="0">
                <a:effectLst/>
              </a:rPr>
              <a:t>?</a:t>
            </a:r>
            <a:br>
              <a:rPr lang="sv-SE" sz="4000" b="1" kern="0" dirty="0">
                <a:effectLst/>
              </a:rPr>
            </a:br>
            <a:endParaRPr lang="en-US" sz="4000" dirty="0"/>
          </a:p>
        </p:txBody>
      </p:sp>
      <p:pic>
        <p:nvPicPr>
          <p:cNvPr id="3" name="Bildobjekt 2">
            <a:extLst>
              <a:ext uri="{FF2B5EF4-FFF2-40B4-BE49-F238E27FC236}">
                <a16:creationId xmlns:a16="http://schemas.microsoft.com/office/drawing/2014/main" id="{01836F11-C862-0ACF-A4AD-FCA21BF5E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095" y="1276989"/>
            <a:ext cx="7661809" cy="5420729"/>
          </a:xfrm>
          <a:prstGeom prst="rect">
            <a:avLst/>
          </a:prstGeom>
          <a:noFill/>
        </p:spPr>
      </p:pic>
    </p:spTree>
    <p:extLst>
      <p:ext uri="{BB962C8B-B14F-4D97-AF65-F5344CB8AC3E}">
        <p14:creationId xmlns:p14="http://schemas.microsoft.com/office/powerpoint/2010/main" val="61409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331EAB7-E948-42A4-9FA1-5792D9503F82}"/>
              </a:ext>
            </a:extLst>
          </p:cNvPr>
          <p:cNvGrpSpPr/>
          <p:nvPr/>
        </p:nvGrpSpPr>
        <p:grpSpPr>
          <a:xfrm>
            <a:off x="428000" y="779462"/>
            <a:ext cx="11336000" cy="5848646"/>
            <a:chOff x="427999" y="948797"/>
            <a:chExt cx="11336000" cy="5848646"/>
          </a:xfrm>
        </p:grpSpPr>
        <p:sp>
          <p:nvSpPr>
            <p:cNvPr id="3" name="Frihandsfigur: Form 2">
              <a:extLst>
                <a:ext uri="{FF2B5EF4-FFF2-40B4-BE49-F238E27FC236}">
                  <a16:creationId xmlns:a16="http://schemas.microsoft.com/office/drawing/2014/main" id="{D7B11D83-906E-4EFD-8766-A999189AB893}"/>
                </a:ext>
              </a:extLst>
            </p:cNvPr>
            <p:cNvSpPr/>
            <p:nvPr/>
          </p:nvSpPr>
          <p:spPr>
            <a:xfrm>
              <a:off x="427999" y="1026550"/>
              <a:ext cx="2771638" cy="5513879"/>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Målbild</a:t>
              </a:r>
            </a:p>
          </p:txBody>
        </p:sp>
        <p:sp>
          <p:nvSpPr>
            <p:cNvPr id="4" name="Ellips 3">
              <a:extLst>
                <a:ext uri="{FF2B5EF4-FFF2-40B4-BE49-F238E27FC236}">
                  <a16:creationId xmlns:a16="http://schemas.microsoft.com/office/drawing/2014/main" id="{08185C04-76D2-4162-8902-29EC643D8F07}"/>
                </a:ext>
              </a:extLst>
            </p:cNvPr>
            <p:cNvSpPr/>
            <p:nvPr/>
          </p:nvSpPr>
          <p:spPr>
            <a:xfrm>
              <a:off x="748230" y="948797"/>
              <a:ext cx="2163279" cy="1278584"/>
            </a:xfrm>
            <a:prstGeom prst="ellipse">
              <a:avLst/>
            </a:prstGeom>
            <a:solidFill>
              <a:schemeClr val="bg1"/>
            </a:solidFill>
          </p:spPr>
          <p:style>
            <a:lnRef idx="0">
              <a:schemeClr val="accent6">
                <a:shade val="80000"/>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5" name="Frihandsfigur: Form 4">
              <a:extLst>
                <a:ext uri="{FF2B5EF4-FFF2-40B4-BE49-F238E27FC236}">
                  <a16:creationId xmlns:a16="http://schemas.microsoft.com/office/drawing/2014/main" id="{4DC1548C-6256-435E-BD72-96437E268931}"/>
                </a:ext>
              </a:extLst>
            </p:cNvPr>
            <p:cNvSpPr/>
            <p:nvPr/>
          </p:nvSpPr>
          <p:spPr>
            <a:xfrm>
              <a:off x="3282786" y="948797"/>
              <a:ext cx="2771638" cy="5513878"/>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Förutsättningar och framgångsfaktorer</a:t>
              </a:r>
            </a:p>
          </p:txBody>
        </p:sp>
        <p:sp>
          <p:nvSpPr>
            <p:cNvPr id="6" name="Ellips 5">
              <a:extLst>
                <a:ext uri="{FF2B5EF4-FFF2-40B4-BE49-F238E27FC236}">
                  <a16:creationId xmlns:a16="http://schemas.microsoft.com/office/drawing/2014/main" id="{B94C0BCA-1ED7-4C58-814D-F115EE288A8B}"/>
                </a:ext>
              </a:extLst>
            </p:cNvPr>
            <p:cNvSpPr/>
            <p:nvPr/>
          </p:nvSpPr>
          <p:spPr>
            <a:xfrm>
              <a:off x="3503816" y="1378631"/>
              <a:ext cx="2163279" cy="1592107"/>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7" name="Frihandsfigur: Form 6">
              <a:extLst>
                <a:ext uri="{FF2B5EF4-FFF2-40B4-BE49-F238E27FC236}">
                  <a16:creationId xmlns:a16="http://schemas.microsoft.com/office/drawing/2014/main" id="{EA68922F-BDBE-4679-834F-68AB27EB5124}"/>
                </a:ext>
              </a:extLst>
            </p:cNvPr>
            <p:cNvSpPr/>
            <p:nvPr/>
          </p:nvSpPr>
          <p:spPr>
            <a:xfrm>
              <a:off x="6137574"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a:glow rad="228600">
                <a:schemeClr val="accent3">
                  <a:satMod val="175000"/>
                  <a:alpha val="40000"/>
                </a:schemeClr>
              </a:glow>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Fokusområden</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Ellips 7" descr="Hjärta med puls kontur">
              <a:extLst>
                <a:ext uri="{FF2B5EF4-FFF2-40B4-BE49-F238E27FC236}">
                  <a16:creationId xmlns:a16="http://schemas.microsoft.com/office/drawing/2014/main" id="{6732D0E6-19EA-44E6-A04A-3384D3F46F63}"/>
                </a:ext>
              </a:extLst>
            </p:cNvPr>
            <p:cNvSpPr/>
            <p:nvPr/>
          </p:nvSpPr>
          <p:spPr>
            <a:xfrm>
              <a:off x="6425701" y="1291553"/>
              <a:ext cx="2163279" cy="1643708"/>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9" name="Frihandsfigur: Form 8">
              <a:extLst>
                <a:ext uri="{FF2B5EF4-FFF2-40B4-BE49-F238E27FC236}">
                  <a16:creationId xmlns:a16="http://schemas.microsoft.com/office/drawing/2014/main" id="{E9B39413-6025-4580-B4C0-22819CE707DF}"/>
                </a:ext>
              </a:extLst>
            </p:cNvPr>
            <p:cNvSpPr/>
            <p:nvPr/>
          </p:nvSpPr>
          <p:spPr>
            <a:xfrm>
              <a:off x="8992361"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Gemensamma satsningar</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Ellips 9" descr="Glödlampa och penna kontur">
              <a:extLst>
                <a:ext uri="{FF2B5EF4-FFF2-40B4-BE49-F238E27FC236}">
                  <a16:creationId xmlns:a16="http://schemas.microsoft.com/office/drawing/2014/main" id="{78ACBC16-B2D9-4E75-89B0-04B590A78EBB}"/>
                </a:ext>
              </a:extLst>
            </p:cNvPr>
            <p:cNvSpPr/>
            <p:nvPr/>
          </p:nvSpPr>
          <p:spPr>
            <a:xfrm>
              <a:off x="9296540" y="1118199"/>
              <a:ext cx="2163279" cy="1990415"/>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11" name="Pil: vänster-höger 10">
              <a:extLst>
                <a:ext uri="{FF2B5EF4-FFF2-40B4-BE49-F238E27FC236}">
                  <a16:creationId xmlns:a16="http://schemas.microsoft.com/office/drawing/2014/main" id="{15EA13C7-1E97-46FE-9E5D-F1733D1179A0}"/>
                </a:ext>
              </a:extLst>
            </p:cNvPr>
            <p:cNvSpPr/>
            <p:nvPr/>
          </p:nvSpPr>
          <p:spPr>
            <a:xfrm>
              <a:off x="850208" y="5890835"/>
              <a:ext cx="10491581" cy="906608"/>
            </a:xfrm>
            <a:prstGeom prst="leftRightArrow">
              <a:avLst/>
            </a:prstGeom>
          </p:spPr>
          <p:style>
            <a:lnRef idx="0">
              <a:schemeClr val="lt1">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dk1">
                <a:hueOff val="0"/>
                <a:satOff val="0"/>
                <a:lumOff val="0"/>
                <a:alphaOff val="0"/>
              </a:schemeClr>
            </a:fontRef>
          </p:style>
        </p:sp>
      </p:grpSp>
      <p:sp>
        <p:nvSpPr>
          <p:cNvPr id="12" name="textruta 11">
            <a:extLst>
              <a:ext uri="{FF2B5EF4-FFF2-40B4-BE49-F238E27FC236}">
                <a16:creationId xmlns:a16="http://schemas.microsoft.com/office/drawing/2014/main" id="{92A8701B-FD30-42E1-BB57-B0B1C94C788C}"/>
              </a:ext>
            </a:extLst>
          </p:cNvPr>
          <p:cNvSpPr txBox="1"/>
          <p:nvPr/>
        </p:nvSpPr>
        <p:spPr>
          <a:xfrm>
            <a:off x="4791135" y="6006283"/>
            <a:ext cx="3370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Indikatorer- uppföljning</a:t>
            </a:r>
          </a:p>
        </p:txBody>
      </p:sp>
      <p:pic>
        <p:nvPicPr>
          <p:cNvPr id="13" name="Bildobjekt 12">
            <a:extLst>
              <a:ext uri="{FF2B5EF4-FFF2-40B4-BE49-F238E27FC236}">
                <a16:creationId xmlns:a16="http://schemas.microsoft.com/office/drawing/2014/main" id="{0C6E97F6-F0D8-4718-B56B-C5A2C6355ED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0283" y="1136500"/>
            <a:ext cx="2478324" cy="1737700"/>
          </a:xfrm>
          <a:prstGeom prst="rect">
            <a:avLst/>
          </a:prstGeom>
        </p:spPr>
      </p:pic>
    </p:spTree>
    <p:extLst>
      <p:ext uri="{BB962C8B-B14F-4D97-AF65-F5344CB8AC3E}">
        <p14:creationId xmlns:p14="http://schemas.microsoft.com/office/powerpoint/2010/main" val="1099717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3C0A51-B3DE-673E-FCE8-50FA146742CC}"/>
              </a:ext>
            </a:extLst>
          </p:cNvPr>
          <p:cNvSpPr>
            <a:spLocks noGrp="1"/>
          </p:cNvSpPr>
          <p:nvPr>
            <p:ph type="title"/>
          </p:nvPr>
        </p:nvSpPr>
        <p:spPr>
          <a:xfrm>
            <a:off x="1086661" y="478105"/>
            <a:ext cx="10439435" cy="817295"/>
          </a:xfrm>
        </p:spPr>
        <p:txBody>
          <a:bodyPr anchor="ctr">
            <a:normAutofit/>
          </a:bodyPr>
          <a:lstStyle/>
          <a:p>
            <a:r>
              <a:rPr lang="sv-SE" dirty="0"/>
              <a:t>Syfte med fokusområden</a:t>
            </a:r>
          </a:p>
        </p:txBody>
      </p:sp>
      <p:sp>
        <p:nvSpPr>
          <p:cNvPr id="3" name="Platshållare för innehåll 2">
            <a:extLst>
              <a:ext uri="{FF2B5EF4-FFF2-40B4-BE49-F238E27FC236}">
                <a16:creationId xmlns:a16="http://schemas.microsoft.com/office/drawing/2014/main" id="{2FF29F19-5AA0-DCFF-5FDA-FD095B36694A}"/>
              </a:ext>
            </a:extLst>
          </p:cNvPr>
          <p:cNvSpPr>
            <a:spLocks noGrp="1"/>
          </p:cNvSpPr>
          <p:nvPr>
            <p:ph type="body" sz="quarter" idx="14"/>
          </p:nvPr>
        </p:nvSpPr>
        <p:spPr>
          <a:xfrm>
            <a:off x="1151056" y="1295400"/>
            <a:ext cx="5351344" cy="4660900"/>
          </a:xfrm>
        </p:spPr>
        <p:txBody>
          <a:bodyPr>
            <a:normAutofit/>
          </a:bodyPr>
          <a:lstStyle/>
          <a:p>
            <a:pPr>
              <a:lnSpc>
                <a:spcPct val="150000"/>
              </a:lnSpc>
            </a:pPr>
            <a:r>
              <a:rPr lang="sv-SE"/>
              <a:t>Utforska/undersöka tillsammans </a:t>
            </a:r>
          </a:p>
          <a:p>
            <a:pPr>
              <a:lnSpc>
                <a:spcPct val="150000"/>
              </a:lnSpc>
            </a:pPr>
            <a:r>
              <a:rPr lang="sv-SE"/>
              <a:t>Öka kunskap och kompetens</a:t>
            </a:r>
          </a:p>
          <a:p>
            <a:pPr>
              <a:lnSpc>
                <a:spcPct val="150000"/>
              </a:lnSpc>
            </a:pPr>
            <a:r>
              <a:rPr lang="sv-SE"/>
              <a:t>Skapa samsyn</a:t>
            </a:r>
          </a:p>
          <a:p>
            <a:pPr>
              <a:lnSpc>
                <a:spcPct val="150000"/>
              </a:lnSpc>
            </a:pPr>
            <a:r>
              <a:rPr lang="sv-SE"/>
              <a:t>Skapa förutsättningar för nya arbetssätt</a:t>
            </a:r>
          </a:p>
          <a:p>
            <a:endParaRPr lang="sv-SE"/>
          </a:p>
          <a:p>
            <a:endParaRPr lang="sv-SE"/>
          </a:p>
        </p:txBody>
      </p:sp>
      <p:pic>
        <p:nvPicPr>
          <p:cNvPr id="4" name="Bildobjekt 3">
            <a:extLst>
              <a:ext uri="{FF2B5EF4-FFF2-40B4-BE49-F238E27FC236}">
                <a16:creationId xmlns:a16="http://schemas.microsoft.com/office/drawing/2014/main" id="{B54F415E-4435-6DD1-94B5-6D8714888D1C}"/>
              </a:ext>
            </a:extLst>
          </p:cNvPr>
          <p:cNvPicPr>
            <a:picLocks noChangeAspect="1"/>
          </p:cNvPicPr>
          <p:nvPr/>
        </p:nvPicPr>
        <p:blipFill rotWithShape="1">
          <a:blip r:embed="rId3"/>
          <a:srcRect l="15218" r="6496" b="-2"/>
          <a:stretch/>
        </p:blipFill>
        <p:spPr>
          <a:xfrm>
            <a:off x="6756400" y="1295400"/>
            <a:ext cx="4386590" cy="4660900"/>
          </a:xfrm>
          <a:prstGeom prst="rect">
            <a:avLst/>
          </a:prstGeom>
          <a:noFill/>
        </p:spPr>
      </p:pic>
    </p:spTree>
    <p:extLst>
      <p:ext uri="{BB962C8B-B14F-4D97-AF65-F5344CB8AC3E}">
        <p14:creationId xmlns:p14="http://schemas.microsoft.com/office/powerpoint/2010/main" val="1538101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3CFCD7-0668-DAE4-D092-4062CD125EDF}"/>
              </a:ext>
            </a:extLst>
          </p:cNvPr>
          <p:cNvSpPr>
            <a:spLocks noGrp="1"/>
          </p:cNvSpPr>
          <p:nvPr>
            <p:ph type="title"/>
          </p:nvPr>
        </p:nvSpPr>
        <p:spPr>
          <a:xfrm>
            <a:off x="1058481" y="236337"/>
            <a:ext cx="9600210" cy="1325563"/>
          </a:xfrm>
        </p:spPr>
        <p:txBody>
          <a:bodyPr anchor="ctr">
            <a:normAutofit/>
          </a:bodyPr>
          <a:lstStyle/>
          <a:p>
            <a:r>
              <a:rPr lang="sv-SE" sz="4000" dirty="0"/>
              <a:t>Definition fokusområde inom Nära vård</a:t>
            </a:r>
          </a:p>
        </p:txBody>
      </p:sp>
      <p:sp>
        <p:nvSpPr>
          <p:cNvPr id="3" name="Platshållare för innehåll 2">
            <a:extLst>
              <a:ext uri="{FF2B5EF4-FFF2-40B4-BE49-F238E27FC236}">
                <a16:creationId xmlns:a16="http://schemas.microsoft.com/office/drawing/2014/main" id="{D80058CF-8F0B-16DB-EF61-C1C08CE1A822}"/>
              </a:ext>
            </a:extLst>
          </p:cNvPr>
          <p:cNvSpPr>
            <a:spLocks noGrp="1"/>
          </p:cNvSpPr>
          <p:nvPr>
            <p:ph sz="half" idx="1"/>
          </p:nvPr>
        </p:nvSpPr>
        <p:spPr>
          <a:xfrm>
            <a:off x="1109997" y="1825625"/>
            <a:ext cx="5181600" cy="4351338"/>
          </a:xfrm>
        </p:spPr>
        <p:txBody>
          <a:bodyPr vert="horz" lIns="91440" tIns="45720" rIns="91440" bIns="45720" rtlCol="0">
            <a:normAutofit/>
          </a:bodyPr>
          <a:lstStyle/>
          <a:p>
            <a:pPr>
              <a:lnSpc>
                <a:spcPct val="150000"/>
              </a:lnSpc>
            </a:pPr>
            <a:r>
              <a:rPr lang="sv-SE" dirty="0"/>
              <a:t>Genomsyrar arbetet </a:t>
            </a:r>
          </a:p>
          <a:p>
            <a:pPr>
              <a:lnSpc>
                <a:spcPct val="150000"/>
              </a:lnSpc>
            </a:pPr>
            <a:r>
              <a:rPr lang="sv-SE" dirty="0"/>
              <a:t>Tidsatt och följs med hjälp av indikatorer</a:t>
            </a:r>
          </a:p>
          <a:p>
            <a:pPr>
              <a:lnSpc>
                <a:spcPct val="150000"/>
              </a:lnSpc>
            </a:pPr>
            <a:r>
              <a:rPr lang="sv-SE" dirty="0"/>
              <a:t>Bidrar till kulturförändring</a:t>
            </a:r>
          </a:p>
        </p:txBody>
      </p:sp>
      <p:pic>
        <p:nvPicPr>
          <p:cNvPr id="7" name="Bildobjekt 6" descr="Trädtunksskum unfurling">
            <a:extLst>
              <a:ext uri="{FF2B5EF4-FFF2-40B4-BE49-F238E27FC236}">
                <a16:creationId xmlns:a16="http://schemas.microsoft.com/office/drawing/2014/main" id="{52AB2743-6752-616B-478B-5F5960283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98" r="1" b="33548"/>
          <a:stretch/>
        </p:blipFill>
        <p:spPr>
          <a:xfrm>
            <a:off x="6172200" y="1825625"/>
            <a:ext cx="5181600" cy="4351338"/>
          </a:xfrm>
          <a:prstGeom prst="rect">
            <a:avLst/>
          </a:prstGeom>
          <a:noFill/>
        </p:spPr>
      </p:pic>
    </p:spTree>
    <p:extLst>
      <p:ext uri="{BB962C8B-B14F-4D97-AF65-F5344CB8AC3E}">
        <p14:creationId xmlns:p14="http://schemas.microsoft.com/office/powerpoint/2010/main" val="358439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10198436-B4C1-47E7-9459-62B86C30C9D2}"/>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2761547" y="1069622"/>
            <a:ext cx="6931336" cy="4903922"/>
          </a:xfrm>
          <a:noFill/>
        </p:spPr>
      </p:pic>
    </p:spTree>
    <p:extLst>
      <p:ext uri="{BB962C8B-B14F-4D97-AF65-F5344CB8AC3E}">
        <p14:creationId xmlns:p14="http://schemas.microsoft.com/office/powerpoint/2010/main" val="213267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6F334-8E5F-8F22-6FEF-3EDBAE9B0621}"/>
              </a:ext>
            </a:extLst>
          </p:cNvPr>
          <p:cNvSpPr>
            <a:spLocks noGrp="1"/>
          </p:cNvSpPr>
          <p:nvPr>
            <p:ph type="title"/>
          </p:nvPr>
        </p:nvSpPr>
        <p:spPr>
          <a:xfrm>
            <a:off x="838200" y="365125"/>
            <a:ext cx="9659587" cy="1325563"/>
          </a:xfrm>
        </p:spPr>
        <p:txBody>
          <a:bodyPr anchor="ctr">
            <a:normAutofit/>
          </a:bodyPr>
          <a:lstStyle/>
          <a:p>
            <a:r>
              <a:rPr lang="sv-SE"/>
              <a:t>Fokusområden 2023-2027</a:t>
            </a:r>
          </a:p>
        </p:txBody>
      </p:sp>
      <p:graphicFrame>
        <p:nvGraphicFramePr>
          <p:cNvPr id="5" name="Platshållare för innehåll 2">
            <a:extLst>
              <a:ext uri="{FF2B5EF4-FFF2-40B4-BE49-F238E27FC236}">
                <a16:creationId xmlns:a16="http://schemas.microsoft.com/office/drawing/2014/main" id="{542D9BD5-E7F3-05B0-C65F-DE1F34E80051}"/>
              </a:ext>
            </a:extLst>
          </p:cNvPr>
          <p:cNvGraphicFramePr>
            <a:graphicFrameLocks noGrp="1"/>
          </p:cNvGraphicFramePr>
          <p:nvPr>
            <p:ph idx="1"/>
            <p:extLst>
              <p:ext uri="{D42A27DB-BD31-4B8C-83A1-F6EECF244321}">
                <p14:modId xmlns:p14="http://schemas.microsoft.com/office/powerpoint/2010/main" val="1204016747"/>
              </p:ext>
            </p:extLst>
          </p:nvPr>
        </p:nvGraphicFramePr>
        <p:xfrm>
          <a:off x="1200150" y="1906073"/>
          <a:ext cx="10258939" cy="4245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59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40F633A5-80BC-20E7-00E8-105D52DE0580}"/>
              </a:ext>
            </a:extLst>
          </p:cNvPr>
          <p:cNvGrpSpPr/>
          <p:nvPr/>
        </p:nvGrpSpPr>
        <p:grpSpPr>
          <a:xfrm>
            <a:off x="1471842" y="814878"/>
            <a:ext cx="9960786" cy="5975131"/>
            <a:chOff x="1947273" y="0"/>
            <a:chExt cx="9940307" cy="2970868"/>
          </a:xfrm>
        </p:grpSpPr>
        <p:sp>
          <p:nvSpPr>
            <p:cNvPr id="3" name="Pil: höger 2">
              <a:extLst>
                <a:ext uri="{FF2B5EF4-FFF2-40B4-BE49-F238E27FC236}">
                  <a16:creationId xmlns:a16="http://schemas.microsoft.com/office/drawing/2014/main" id="{C06109A5-C9F6-FEF9-1434-781A490C9CC9}"/>
                </a:ext>
              </a:extLst>
            </p:cNvPr>
            <p:cNvSpPr/>
            <p:nvPr/>
          </p:nvSpPr>
          <p:spPr>
            <a:xfrm>
              <a:off x="2015227" y="0"/>
              <a:ext cx="9872353" cy="297086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Pil: höger 4">
              <a:extLst>
                <a:ext uri="{FF2B5EF4-FFF2-40B4-BE49-F238E27FC236}">
                  <a16:creationId xmlns:a16="http://schemas.microsoft.com/office/drawing/2014/main" id="{D448114B-47A2-35AC-D23D-7C9D421660B5}"/>
                </a:ext>
              </a:extLst>
            </p:cNvPr>
            <p:cNvSpPr txBox="1"/>
            <p:nvPr/>
          </p:nvSpPr>
          <p:spPr>
            <a:xfrm>
              <a:off x="1947273" y="414470"/>
              <a:ext cx="8355336" cy="21419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00" tIns="0" rIns="36000" bIns="0" numCol="1" spcCol="1270" anchor="ctr" anchorCtr="1">
              <a:noAutofit/>
            </a:bodyPr>
            <a:lstStyle/>
            <a:p>
              <a:pPr marL="114300" lvl="1" indent="-114300" algn="l" defTabSz="622300">
                <a:lnSpc>
                  <a:spcPct val="90000"/>
                </a:lnSpc>
                <a:spcBef>
                  <a:spcPct val="0"/>
                </a:spcBef>
                <a:spcAft>
                  <a:spcPct val="15000"/>
                </a:spcAft>
                <a:buNone/>
              </a:pPr>
              <a:r>
                <a:rPr lang="sv-SE" sz="2000" b="1" kern="1200" dirty="0">
                  <a:latin typeface="Calibri" panose="020F0502020204030204" pitchFamily="34" charset="0"/>
                  <a:ea typeface="Calibri" panose="020F0502020204030204" pitchFamily="34" charset="0"/>
                  <a:cs typeface="Times New Roman" panose="02020603050405020304" pitchFamily="18" charset="0"/>
                </a:rPr>
                <a:t>Målsättningar</a:t>
              </a:r>
              <a:r>
                <a:rPr lang="sv-SE" sz="2000" kern="1200" dirty="0">
                  <a:latin typeface="Calibri" panose="020F0502020204030204" pitchFamily="34" charset="0"/>
                  <a:ea typeface="Calibri" panose="020F0502020204030204" pitchFamily="34" charset="0"/>
                  <a:cs typeface="Times New Roman" panose="02020603050405020304" pitchFamily="18" charset="0"/>
                </a:rPr>
                <a:t>:</a:t>
              </a:r>
              <a:endParaRPr lang="sv-SE" sz="2000" kern="1200" dirty="0"/>
            </a:p>
            <a:p>
              <a:pPr marL="114300" lvl="1" indent="-114300" algn="l" defTabSz="622300">
                <a:lnSpc>
                  <a:spcPct val="90000"/>
                </a:lnSpc>
                <a:spcBef>
                  <a:spcPct val="0"/>
                </a:spcBef>
                <a:spcAft>
                  <a:spcPct val="15000"/>
                </a:spcAft>
                <a:buFont typeface="Arial" panose="020B0604020202020204" pitchFamily="34" charset="0"/>
                <a:buChar char="•"/>
              </a:pP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Det finns överenskommelser för hur samordning kring den enskilde </a:t>
              </a:r>
              <a:br>
                <a:rPr lang="sv-SE" sz="2000" kern="1200" dirty="0">
                  <a:effectLst/>
                  <a:latin typeface="Calibri" panose="020F0502020204030204" pitchFamily="34" charset="0"/>
                  <a:ea typeface="Calibri" panose="020F0502020204030204" pitchFamily="34" charset="0"/>
                  <a:cs typeface="Times New Roman" panose="02020603050405020304" pitchFamily="18" charset="0"/>
                </a:rPr>
              </a:b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individens behov ska ske</a:t>
              </a:r>
            </a:p>
            <a:p>
              <a:pPr marL="0" lvl="1" algn="l" defTabSz="622300">
                <a:lnSpc>
                  <a:spcPct val="90000"/>
                </a:lnSpc>
                <a:spcBef>
                  <a:spcPct val="0"/>
                </a:spcBef>
                <a:spcAft>
                  <a:spcPct val="15000"/>
                </a:spcAft>
              </a:pPr>
              <a:endParaRPr lang="sv-SE" sz="20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Mobila lösningar finns tillgängliga i hela länet och används resurseffektivt</a:t>
              </a:r>
            </a:p>
            <a:p>
              <a:pPr marL="0" lvl="1" algn="l" defTabSz="622300">
                <a:lnSpc>
                  <a:spcPct val="90000"/>
                </a:lnSpc>
                <a:spcBef>
                  <a:spcPct val="0"/>
                </a:spcBef>
                <a:spcAft>
                  <a:spcPct val="15000"/>
                </a:spcAft>
              </a:pPr>
              <a:endParaRPr lang="sv-SE" sz="20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Det finns utvecklade arbetsformer som underlättar teamarbete över huvudmannagränser och där individen och dennes anhöriga är en naturlig del</a:t>
              </a:r>
            </a:p>
            <a:p>
              <a:pPr marL="0" lvl="1" algn="l" defTabSz="622300">
                <a:lnSpc>
                  <a:spcPct val="90000"/>
                </a:lnSpc>
                <a:spcBef>
                  <a:spcPct val="0"/>
                </a:spcBef>
                <a:spcAft>
                  <a:spcPct val="15000"/>
                </a:spcAft>
              </a:pPr>
              <a:endParaRPr lang="sv-SE" sz="20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Invånaren kan erbjudas egenmonitoreringslösningar i hela länet</a:t>
              </a:r>
            </a:p>
            <a:p>
              <a:pPr marL="0" lvl="1" algn="l" defTabSz="622300">
                <a:lnSpc>
                  <a:spcPct val="90000"/>
                </a:lnSpc>
                <a:spcBef>
                  <a:spcPct val="0"/>
                </a:spcBef>
                <a:spcAft>
                  <a:spcPct val="15000"/>
                </a:spcAft>
              </a:pPr>
              <a:endParaRPr lang="sv-SE" sz="20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Alla verksamheter har planer för hur patienten och dennes anhöriga görs delaktig i den enskildes vård (t ex genom information och utbildning i </a:t>
              </a:r>
              <a:br>
                <a:rPr lang="sv-SE" sz="2000" kern="1200" dirty="0">
                  <a:effectLst/>
                  <a:latin typeface="Calibri" panose="020F0502020204030204" pitchFamily="34" charset="0"/>
                  <a:ea typeface="Calibri" panose="020F0502020204030204" pitchFamily="34" charset="0"/>
                  <a:cs typeface="Times New Roman" panose="02020603050405020304" pitchFamily="18" charset="0"/>
                </a:rPr>
              </a:br>
              <a:r>
                <a:rPr lang="sv-SE" sz="2000" kern="1200" dirty="0">
                  <a:effectLst/>
                  <a:latin typeface="Calibri" panose="020F0502020204030204" pitchFamily="34" charset="0"/>
                  <a:ea typeface="Calibri" panose="020F0502020204030204" pitchFamily="34" charset="0"/>
                  <a:cs typeface="Times New Roman" panose="02020603050405020304" pitchFamily="18" charset="0"/>
                </a:rPr>
                <a:t>sin egen vård och behandling)</a:t>
              </a:r>
              <a:endParaRPr lang="sv-SE" sz="2000" kern="1200" dirty="0"/>
            </a:p>
            <a:p>
              <a:pPr marL="57150" lvl="1" indent="-57150" algn="l" defTabSz="177800">
                <a:lnSpc>
                  <a:spcPct val="90000"/>
                </a:lnSpc>
                <a:spcBef>
                  <a:spcPct val="0"/>
                </a:spcBef>
                <a:spcAft>
                  <a:spcPct val="15000"/>
                </a:spcAft>
                <a:buChar char="•"/>
              </a:pPr>
              <a:endParaRPr lang="sv-SE" sz="400" kern="1200" dirty="0"/>
            </a:p>
          </p:txBody>
        </p:sp>
      </p:grpSp>
      <p:sp>
        <p:nvSpPr>
          <p:cNvPr id="10" name="Rubrik 9">
            <a:extLst>
              <a:ext uri="{FF2B5EF4-FFF2-40B4-BE49-F238E27FC236}">
                <a16:creationId xmlns:a16="http://schemas.microsoft.com/office/drawing/2014/main" id="{CA72AA30-C060-F83D-96D4-90D061066C29}"/>
              </a:ext>
            </a:extLst>
          </p:cNvPr>
          <p:cNvSpPr>
            <a:spLocks noGrp="1"/>
          </p:cNvSpPr>
          <p:nvPr>
            <p:ph type="title"/>
          </p:nvPr>
        </p:nvSpPr>
        <p:spPr>
          <a:xfrm>
            <a:off x="1107102" y="238810"/>
            <a:ext cx="9659587" cy="1325563"/>
          </a:xfrm>
        </p:spPr>
        <p:txBody>
          <a:bodyPr>
            <a:normAutofit/>
          </a:bodyPr>
          <a:lstStyle/>
          <a:p>
            <a:r>
              <a:rPr lang="sv-SE" sz="3600" dirty="0"/>
              <a:t>Personcentrering</a:t>
            </a:r>
          </a:p>
        </p:txBody>
      </p:sp>
    </p:spTree>
    <p:extLst>
      <p:ext uri="{BB962C8B-B14F-4D97-AF65-F5344CB8AC3E}">
        <p14:creationId xmlns:p14="http://schemas.microsoft.com/office/powerpoint/2010/main" val="2594206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155FE22F-02F0-94B5-FF97-B454AE113BCA}"/>
              </a:ext>
            </a:extLst>
          </p:cNvPr>
          <p:cNvGrpSpPr/>
          <p:nvPr/>
        </p:nvGrpSpPr>
        <p:grpSpPr>
          <a:xfrm>
            <a:off x="1694213" y="728568"/>
            <a:ext cx="9921766" cy="6258910"/>
            <a:chOff x="2041049" y="2975916"/>
            <a:chExt cx="9839219" cy="3044884"/>
          </a:xfrm>
        </p:grpSpPr>
        <p:sp>
          <p:nvSpPr>
            <p:cNvPr id="5" name="Pil: höger 4">
              <a:extLst>
                <a:ext uri="{FF2B5EF4-FFF2-40B4-BE49-F238E27FC236}">
                  <a16:creationId xmlns:a16="http://schemas.microsoft.com/office/drawing/2014/main" id="{68ACA35B-9171-CBB8-03C0-C2BC2AE19C73}"/>
                </a:ext>
              </a:extLst>
            </p:cNvPr>
            <p:cNvSpPr/>
            <p:nvPr/>
          </p:nvSpPr>
          <p:spPr>
            <a:xfrm>
              <a:off x="2041049" y="2975916"/>
              <a:ext cx="9839219" cy="3044884"/>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Pil: höger 4">
              <a:extLst>
                <a:ext uri="{FF2B5EF4-FFF2-40B4-BE49-F238E27FC236}">
                  <a16:creationId xmlns:a16="http://schemas.microsoft.com/office/drawing/2014/main" id="{FB0044AA-0892-E6C5-B790-47127EFFE6BB}"/>
                </a:ext>
              </a:extLst>
            </p:cNvPr>
            <p:cNvSpPr txBox="1"/>
            <p:nvPr/>
          </p:nvSpPr>
          <p:spPr>
            <a:xfrm>
              <a:off x="2041049" y="3356527"/>
              <a:ext cx="8022561" cy="22836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0" rIns="0" bIns="0" numCol="1" spcCol="1270" anchor="ctr" anchorCtr="1">
              <a:noAutofit/>
            </a:bodyPr>
            <a:lstStyle/>
            <a:p>
              <a:pPr marL="114300" lvl="1" indent="-114300" algn="l" defTabSz="622300">
                <a:spcBef>
                  <a:spcPct val="0"/>
                </a:spcBef>
                <a:spcAft>
                  <a:spcPct val="15000"/>
                </a:spcAft>
                <a:buNone/>
              </a:pPr>
              <a:r>
                <a:rPr lang="sv-SE" sz="20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Målsättningar:</a:t>
              </a:r>
            </a:p>
            <a:p>
              <a:pPr marL="114300" lvl="1" indent="-114300" algn="l" defTabSz="622300">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Det finns strukturer för hur det hälsofrämjande och förebyggande </a:t>
              </a:r>
              <a:br>
                <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br>
              <a:r>
                <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arbetet ska ske i samverkan mellan vårdgivare och civilsamhället inom respektive kommun</a:t>
              </a:r>
            </a:p>
            <a:p>
              <a:pPr marL="0" lvl="1" algn="l" defTabSz="622300">
                <a:spcBef>
                  <a:spcPct val="0"/>
                </a:spcBef>
                <a:spcAft>
                  <a:spcPct val="15000"/>
                </a:spcAft>
              </a:pPr>
              <a:endPar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En länsövergripande samverkansmodell för tidiga insatser för barn och unga finns implementerad i hela länet</a:t>
              </a:r>
            </a:p>
            <a:p>
              <a:pPr marL="0" lvl="1" algn="l" defTabSz="622300">
                <a:spcBef>
                  <a:spcPct val="0"/>
                </a:spcBef>
                <a:spcAft>
                  <a:spcPct val="15000"/>
                </a:spcAft>
              </a:pPr>
              <a:endPar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En länsövergripande samverkansmodell för arbetet med unga vuxna med psykosocial problematik finns implementerad i hela länet</a:t>
              </a:r>
            </a:p>
            <a:p>
              <a:pPr marL="0" lvl="1" algn="l" defTabSz="622300">
                <a:spcBef>
                  <a:spcPct val="0"/>
                </a:spcBef>
                <a:spcAft>
                  <a:spcPct val="15000"/>
                </a:spcAft>
              </a:pPr>
              <a:endPar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22300">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Med utgångspunkt i Samsjuklighetsutredningen (gällande personer med både skadligt bruk och beroende och psykisk sjukdom) ska gemensamma överenskommelser och arbetsformer tas fram.</a:t>
              </a:r>
            </a:p>
            <a:p>
              <a:pPr marL="114300" lvl="1" indent="-114300" algn="l" defTabSz="622300">
                <a:lnSpc>
                  <a:spcPct val="90000"/>
                </a:lnSpc>
                <a:spcBef>
                  <a:spcPct val="0"/>
                </a:spcBef>
                <a:spcAft>
                  <a:spcPct val="15000"/>
                </a:spcAft>
                <a:buNone/>
              </a:pPr>
              <a:endParaRPr lang="sv-SE" sz="4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ubrik 12">
            <a:extLst>
              <a:ext uri="{FF2B5EF4-FFF2-40B4-BE49-F238E27FC236}">
                <a16:creationId xmlns:a16="http://schemas.microsoft.com/office/drawing/2014/main" id="{1D8D821A-FB3A-FA4F-6D36-E792484AB554}"/>
              </a:ext>
            </a:extLst>
          </p:cNvPr>
          <p:cNvSpPr>
            <a:spLocks noGrp="1"/>
          </p:cNvSpPr>
          <p:nvPr>
            <p:ph type="title"/>
          </p:nvPr>
        </p:nvSpPr>
        <p:spPr>
          <a:xfrm>
            <a:off x="1108657" y="558308"/>
            <a:ext cx="9659587" cy="726887"/>
          </a:xfrm>
        </p:spPr>
        <p:txBody>
          <a:bodyPr>
            <a:normAutofit/>
          </a:bodyPr>
          <a:lstStyle/>
          <a:p>
            <a:r>
              <a:rPr lang="sv-SE" sz="3600" dirty="0"/>
              <a:t>Hälsofrämjande och förebyggande</a:t>
            </a:r>
          </a:p>
        </p:txBody>
      </p:sp>
    </p:spTree>
    <p:extLst>
      <p:ext uri="{BB962C8B-B14F-4D97-AF65-F5344CB8AC3E}">
        <p14:creationId xmlns:p14="http://schemas.microsoft.com/office/powerpoint/2010/main" val="782476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331EAB7-E948-42A4-9FA1-5792D9503F82}"/>
              </a:ext>
            </a:extLst>
          </p:cNvPr>
          <p:cNvGrpSpPr/>
          <p:nvPr/>
        </p:nvGrpSpPr>
        <p:grpSpPr>
          <a:xfrm>
            <a:off x="428000" y="779462"/>
            <a:ext cx="11336000" cy="5848646"/>
            <a:chOff x="427999" y="948797"/>
            <a:chExt cx="11336000" cy="5848646"/>
          </a:xfrm>
        </p:grpSpPr>
        <p:sp>
          <p:nvSpPr>
            <p:cNvPr id="3" name="Frihandsfigur: Form 2">
              <a:extLst>
                <a:ext uri="{FF2B5EF4-FFF2-40B4-BE49-F238E27FC236}">
                  <a16:creationId xmlns:a16="http://schemas.microsoft.com/office/drawing/2014/main" id="{D7B11D83-906E-4EFD-8766-A999189AB893}"/>
                </a:ext>
              </a:extLst>
            </p:cNvPr>
            <p:cNvSpPr/>
            <p:nvPr/>
          </p:nvSpPr>
          <p:spPr>
            <a:xfrm>
              <a:off x="427999" y="1026550"/>
              <a:ext cx="2771638" cy="5513879"/>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Målbild</a:t>
              </a:r>
            </a:p>
          </p:txBody>
        </p:sp>
        <p:sp>
          <p:nvSpPr>
            <p:cNvPr id="4" name="Ellips 3">
              <a:extLst>
                <a:ext uri="{FF2B5EF4-FFF2-40B4-BE49-F238E27FC236}">
                  <a16:creationId xmlns:a16="http://schemas.microsoft.com/office/drawing/2014/main" id="{08185C04-76D2-4162-8902-29EC643D8F07}"/>
                </a:ext>
              </a:extLst>
            </p:cNvPr>
            <p:cNvSpPr/>
            <p:nvPr/>
          </p:nvSpPr>
          <p:spPr>
            <a:xfrm>
              <a:off x="748230" y="948797"/>
              <a:ext cx="2163279" cy="1278584"/>
            </a:xfrm>
            <a:prstGeom prst="ellipse">
              <a:avLst/>
            </a:prstGeom>
            <a:solidFill>
              <a:schemeClr val="bg1"/>
            </a:solidFill>
          </p:spPr>
          <p:style>
            <a:lnRef idx="0">
              <a:schemeClr val="accent6">
                <a:shade val="80000"/>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5" name="Frihandsfigur: Form 4">
              <a:extLst>
                <a:ext uri="{FF2B5EF4-FFF2-40B4-BE49-F238E27FC236}">
                  <a16:creationId xmlns:a16="http://schemas.microsoft.com/office/drawing/2014/main" id="{4DC1548C-6256-435E-BD72-96437E268931}"/>
                </a:ext>
              </a:extLst>
            </p:cNvPr>
            <p:cNvSpPr/>
            <p:nvPr/>
          </p:nvSpPr>
          <p:spPr>
            <a:xfrm>
              <a:off x="3282786" y="948797"/>
              <a:ext cx="2771638" cy="5513878"/>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Förutsättningar och framgångsfaktorer</a:t>
              </a:r>
            </a:p>
          </p:txBody>
        </p:sp>
        <p:sp>
          <p:nvSpPr>
            <p:cNvPr id="6" name="Ellips 5">
              <a:extLst>
                <a:ext uri="{FF2B5EF4-FFF2-40B4-BE49-F238E27FC236}">
                  <a16:creationId xmlns:a16="http://schemas.microsoft.com/office/drawing/2014/main" id="{B94C0BCA-1ED7-4C58-814D-F115EE288A8B}"/>
                </a:ext>
              </a:extLst>
            </p:cNvPr>
            <p:cNvSpPr/>
            <p:nvPr/>
          </p:nvSpPr>
          <p:spPr>
            <a:xfrm>
              <a:off x="3503816" y="1378631"/>
              <a:ext cx="2163279" cy="1592107"/>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7" name="Frihandsfigur: Form 6">
              <a:extLst>
                <a:ext uri="{FF2B5EF4-FFF2-40B4-BE49-F238E27FC236}">
                  <a16:creationId xmlns:a16="http://schemas.microsoft.com/office/drawing/2014/main" id="{EA68922F-BDBE-4679-834F-68AB27EB5124}"/>
                </a:ext>
              </a:extLst>
            </p:cNvPr>
            <p:cNvSpPr/>
            <p:nvPr/>
          </p:nvSpPr>
          <p:spPr>
            <a:xfrm>
              <a:off x="6137574"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Fokusområden</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Ellips 7" descr="Hjärta med puls kontur">
              <a:extLst>
                <a:ext uri="{FF2B5EF4-FFF2-40B4-BE49-F238E27FC236}">
                  <a16:creationId xmlns:a16="http://schemas.microsoft.com/office/drawing/2014/main" id="{6732D0E6-19EA-44E6-A04A-3384D3F46F63}"/>
                </a:ext>
              </a:extLst>
            </p:cNvPr>
            <p:cNvSpPr/>
            <p:nvPr/>
          </p:nvSpPr>
          <p:spPr>
            <a:xfrm>
              <a:off x="6425701" y="1291553"/>
              <a:ext cx="2163279" cy="1643708"/>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9" name="Frihandsfigur: Form 8">
              <a:extLst>
                <a:ext uri="{FF2B5EF4-FFF2-40B4-BE49-F238E27FC236}">
                  <a16:creationId xmlns:a16="http://schemas.microsoft.com/office/drawing/2014/main" id="{E9B39413-6025-4580-B4C0-22819CE707DF}"/>
                </a:ext>
              </a:extLst>
            </p:cNvPr>
            <p:cNvSpPr/>
            <p:nvPr/>
          </p:nvSpPr>
          <p:spPr>
            <a:xfrm>
              <a:off x="8992361"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a:glow rad="228600">
                <a:schemeClr val="accent3">
                  <a:satMod val="175000"/>
                  <a:alpha val="40000"/>
                </a:schemeClr>
              </a:glow>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Gemensamma satsningar</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Ellips 9" descr="Glödlampa och penna kontur">
              <a:extLst>
                <a:ext uri="{FF2B5EF4-FFF2-40B4-BE49-F238E27FC236}">
                  <a16:creationId xmlns:a16="http://schemas.microsoft.com/office/drawing/2014/main" id="{78ACBC16-B2D9-4E75-89B0-04B590A78EBB}"/>
                </a:ext>
              </a:extLst>
            </p:cNvPr>
            <p:cNvSpPr/>
            <p:nvPr/>
          </p:nvSpPr>
          <p:spPr>
            <a:xfrm>
              <a:off x="9296540" y="1118199"/>
              <a:ext cx="2163279" cy="1990415"/>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11" name="Pil: vänster-höger 10">
              <a:extLst>
                <a:ext uri="{FF2B5EF4-FFF2-40B4-BE49-F238E27FC236}">
                  <a16:creationId xmlns:a16="http://schemas.microsoft.com/office/drawing/2014/main" id="{15EA13C7-1E97-46FE-9E5D-F1733D1179A0}"/>
                </a:ext>
              </a:extLst>
            </p:cNvPr>
            <p:cNvSpPr/>
            <p:nvPr/>
          </p:nvSpPr>
          <p:spPr>
            <a:xfrm>
              <a:off x="850208" y="5890835"/>
              <a:ext cx="10491581" cy="906608"/>
            </a:xfrm>
            <a:prstGeom prst="leftRightArrow">
              <a:avLst/>
            </a:prstGeom>
          </p:spPr>
          <p:style>
            <a:lnRef idx="0">
              <a:schemeClr val="lt1">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dk1">
                <a:hueOff val="0"/>
                <a:satOff val="0"/>
                <a:lumOff val="0"/>
                <a:alphaOff val="0"/>
              </a:schemeClr>
            </a:fontRef>
          </p:style>
        </p:sp>
      </p:grpSp>
      <p:sp>
        <p:nvSpPr>
          <p:cNvPr id="12" name="textruta 11">
            <a:extLst>
              <a:ext uri="{FF2B5EF4-FFF2-40B4-BE49-F238E27FC236}">
                <a16:creationId xmlns:a16="http://schemas.microsoft.com/office/drawing/2014/main" id="{92A8701B-FD30-42E1-BB57-B0B1C94C788C}"/>
              </a:ext>
            </a:extLst>
          </p:cNvPr>
          <p:cNvSpPr txBox="1"/>
          <p:nvPr/>
        </p:nvSpPr>
        <p:spPr>
          <a:xfrm>
            <a:off x="4791135" y="6006283"/>
            <a:ext cx="3370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Indikatorer- uppföljning</a:t>
            </a:r>
          </a:p>
        </p:txBody>
      </p:sp>
      <p:pic>
        <p:nvPicPr>
          <p:cNvPr id="13" name="Bildobjekt 12">
            <a:extLst>
              <a:ext uri="{FF2B5EF4-FFF2-40B4-BE49-F238E27FC236}">
                <a16:creationId xmlns:a16="http://schemas.microsoft.com/office/drawing/2014/main" id="{0C6E97F6-F0D8-4718-B56B-C5A2C6355ED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0283" y="1136500"/>
            <a:ext cx="2478324" cy="1737700"/>
          </a:xfrm>
          <a:prstGeom prst="rect">
            <a:avLst/>
          </a:prstGeom>
        </p:spPr>
      </p:pic>
    </p:spTree>
    <p:extLst>
      <p:ext uri="{BB962C8B-B14F-4D97-AF65-F5344CB8AC3E}">
        <p14:creationId xmlns:p14="http://schemas.microsoft.com/office/powerpoint/2010/main" val="259568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C6A7A9-7449-3B61-8327-792610EC0155}"/>
              </a:ext>
            </a:extLst>
          </p:cNvPr>
          <p:cNvSpPr>
            <a:spLocks noGrp="1"/>
          </p:cNvSpPr>
          <p:nvPr>
            <p:ph type="title"/>
          </p:nvPr>
        </p:nvSpPr>
        <p:spPr>
          <a:xfrm>
            <a:off x="1108656" y="815933"/>
            <a:ext cx="10213428" cy="728867"/>
          </a:xfrm>
        </p:spPr>
        <p:txBody>
          <a:bodyPr>
            <a:noAutofit/>
          </a:bodyPr>
          <a:lstStyle/>
          <a:p>
            <a:r>
              <a:rPr lang="sv-SE" sz="3600" dirty="0"/>
              <a:t>En gemensam satsning – en gemensam struktur</a:t>
            </a:r>
            <a:br>
              <a:rPr lang="sv-SE" sz="3600" dirty="0"/>
            </a:br>
            <a:endParaRPr lang="sv-SE" sz="3600" dirty="0"/>
          </a:p>
        </p:txBody>
      </p:sp>
      <p:sp>
        <p:nvSpPr>
          <p:cNvPr id="5" name="Platshållare för innehåll 4">
            <a:extLst>
              <a:ext uri="{FF2B5EF4-FFF2-40B4-BE49-F238E27FC236}">
                <a16:creationId xmlns:a16="http://schemas.microsoft.com/office/drawing/2014/main" id="{7D06A315-A5E2-3FBE-BC93-41DC07F81D95}"/>
              </a:ext>
            </a:extLst>
          </p:cNvPr>
          <p:cNvSpPr>
            <a:spLocks noGrp="1"/>
          </p:cNvSpPr>
          <p:nvPr>
            <p:ph idx="1"/>
          </p:nvPr>
        </p:nvSpPr>
        <p:spPr>
          <a:xfrm>
            <a:off x="1108656" y="1428890"/>
            <a:ext cx="10824411" cy="5568065"/>
          </a:xfrm>
        </p:spPr>
        <p:txBody>
          <a:bodyPr>
            <a:normAutofit/>
          </a:bodyPr>
          <a:lstStyle/>
          <a:p>
            <a:pPr marL="0" indent="0" algn="l" rtl="0" fontAlgn="base">
              <a:buNone/>
            </a:pPr>
            <a:r>
              <a:rPr lang="sv-SE" sz="2400" b="0" i="0" dirty="0">
                <a:solidFill>
                  <a:srgbClr val="8EAD5D"/>
                </a:solidFill>
                <a:effectLst/>
              </a:rPr>
              <a:t>Syftet med en enhetlig struktur för arbetet </a:t>
            </a:r>
          </a:p>
          <a:p>
            <a:pPr algn="l" rtl="0" fontAlgn="base">
              <a:buFont typeface="Arial" panose="020B0604020202020204" pitchFamily="34" charset="0"/>
              <a:buChar char="•"/>
            </a:pPr>
            <a:r>
              <a:rPr lang="sv-SE" sz="2400" dirty="0">
                <a:solidFill>
                  <a:srgbClr val="000000"/>
                </a:solidFill>
                <a:latin typeface="Calibri" panose="020F0502020204030204" pitchFamily="34" charset="0"/>
              </a:rPr>
              <a:t>M</a:t>
            </a:r>
            <a:r>
              <a:rPr lang="sv-SE" sz="2400" b="0" i="0" dirty="0">
                <a:solidFill>
                  <a:srgbClr val="000000"/>
                </a:solidFill>
                <a:effectLst/>
                <a:latin typeface="Calibri" panose="020F0502020204030204" pitchFamily="34" charset="0"/>
              </a:rPr>
              <a:t>öjliggör för styrning av det gemensamma arbetet </a:t>
            </a:r>
          </a:p>
          <a:p>
            <a:pPr algn="l" rtl="0" fontAlgn="base">
              <a:buFont typeface="Arial" panose="020B0604020202020204" pitchFamily="34" charset="0"/>
              <a:buChar char="•"/>
            </a:pPr>
            <a:r>
              <a:rPr lang="sv-SE" sz="2400" b="0" i="0" dirty="0">
                <a:solidFill>
                  <a:srgbClr val="000000"/>
                </a:solidFill>
                <a:effectLst/>
                <a:latin typeface="Calibri" panose="020F0502020204030204" pitchFamily="34" charset="0"/>
              </a:rPr>
              <a:t>Ger en översikt över pågående och planerade satsningar </a:t>
            </a:r>
            <a:endParaRPr lang="sv-SE" sz="2400" dirty="0">
              <a:solidFill>
                <a:srgbClr val="000000"/>
              </a:solidFill>
              <a:latin typeface="Calibri" panose="020F0502020204030204" pitchFamily="34" charset="0"/>
            </a:endParaRPr>
          </a:p>
          <a:p>
            <a:pPr algn="l" rtl="0" fontAlgn="base">
              <a:buFont typeface="Arial" panose="020B0604020202020204" pitchFamily="34" charset="0"/>
              <a:buChar char="•"/>
            </a:pPr>
            <a:r>
              <a:rPr lang="sv-SE" sz="2400" b="0" i="0" dirty="0">
                <a:solidFill>
                  <a:srgbClr val="000000"/>
                </a:solidFill>
                <a:effectLst/>
                <a:latin typeface="Calibri" panose="020F0502020204030204" pitchFamily="34" charset="0"/>
              </a:rPr>
              <a:t>Förenklar redovisningen</a:t>
            </a:r>
          </a:p>
          <a:p>
            <a:pPr marL="0" indent="0" algn="l" rtl="0" fontAlgn="base">
              <a:spcBef>
                <a:spcPts val="2400"/>
              </a:spcBef>
              <a:buNone/>
            </a:pPr>
            <a:r>
              <a:rPr lang="sv-SE" sz="2400" b="0" i="0" dirty="0">
                <a:solidFill>
                  <a:srgbClr val="8EAD5D"/>
                </a:solidFill>
                <a:effectLst/>
              </a:rPr>
              <a:t>Förutsättningar och definition av en gemensam satsning </a:t>
            </a:r>
          </a:p>
          <a:p>
            <a:pPr algn="l" rtl="0" fontAlgn="base">
              <a:buFont typeface="Arial" panose="020B0604020202020204" pitchFamily="34" charset="0"/>
              <a:buChar char="•"/>
            </a:pPr>
            <a:r>
              <a:rPr lang="sv-SE" sz="2400" dirty="0">
                <a:solidFill>
                  <a:srgbClr val="000000"/>
                </a:solidFill>
                <a:latin typeface="Calibri" panose="020F0502020204030204" pitchFamily="34" charset="0"/>
              </a:rPr>
              <a:t>T</a:t>
            </a:r>
            <a:r>
              <a:rPr lang="sv-SE" sz="2400" b="0" i="0" dirty="0">
                <a:solidFill>
                  <a:srgbClr val="000000"/>
                </a:solidFill>
                <a:effectLst/>
                <a:latin typeface="Calibri" panose="020F0502020204030204" pitchFamily="34" charset="0"/>
              </a:rPr>
              <a:t>ydligt definierad </a:t>
            </a:r>
          </a:p>
          <a:p>
            <a:pPr algn="l" rtl="0" fontAlgn="base">
              <a:buFont typeface="Arial" panose="020B0604020202020204" pitchFamily="34" charset="0"/>
              <a:buChar char="•"/>
            </a:pPr>
            <a:r>
              <a:rPr lang="sv-SE" sz="2400" dirty="0">
                <a:solidFill>
                  <a:srgbClr val="000000"/>
                </a:solidFill>
                <a:latin typeface="Calibri" panose="020F0502020204030204" pitchFamily="34" charset="0"/>
              </a:rPr>
              <a:t>B</a:t>
            </a:r>
            <a:r>
              <a:rPr lang="sv-SE" sz="2400" b="0" i="0" dirty="0">
                <a:solidFill>
                  <a:srgbClr val="000000"/>
                </a:solidFill>
                <a:effectLst/>
                <a:latin typeface="Calibri" panose="020F0502020204030204" pitchFamily="34" charset="0"/>
              </a:rPr>
              <a:t>eslutad i Länsstyrgrupp</a:t>
            </a:r>
          </a:p>
          <a:p>
            <a:pPr algn="l" rtl="0" fontAlgn="base">
              <a:buFont typeface="Arial" panose="020B0604020202020204" pitchFamily="34" charset="0"/>
              <a:buChar char="•"/>
            </a:pPr>
            <a:r>
              <a:rPr lang="sv-SE" sz="2400" b="0" i="0" dirty="0">
                <a:solidFill>
                  <a:srgbClr val="000000"/>
                </a:solidFill>
                <a:effectLst/>
                <a:latin typeface="Calibri" panose="020F0502020204030204" pitchFamily="34" charset="0"/>
              </a:rPr>
              <a:t>Omfatta både </a:t>
            </a:r>
            <a:r>
              <a:rPr lang="sv-SE" sz="2400" dirty="0">
                <a:solidFill>
                  <a:srgbClr val="000000"/>
                </a:solidFill>
                <a:latin typeface="Calibri" panose="020F0502020204030204" pitchFamily="34" charset="0"/>
              </a:rPr>
              <a:t>r</a:t>
            </a:r>
            <a:r>
              <a:rPr lang="sv-SE" sz="2400" b="0" i="0" dirty="0">
                <a:solidFill>
                  <a:srgbClr val="000000"/>
                </a:solidFill>
                <a:effectLst/>
                <a:latin typeface="Calibri" panose="020F0502020204030204" pitchFamily="34" charset="0"/>
              </a:rPr>
              <a:t>egion och kommun/kommuner</a:t>
            </a:r>
            <a:r>
              <a:rPr lang="sv-SE" sz="2400" dirty="0">
                <a:solidFill>
                  <a:srgbClr val="000000"/>
                </a:solidFill>
                <a:latin typeface="Calibri" panose="020F0502020204030204" pitchFamily="34" charset="0"/>
              </a:rPr>
              <a:t> med intentionen att </a:t>
            </a:r>
            <a:r>
              <a:rPr lang="sv-SE" sz="2400" dirty="0" err="1">
                <a:solidFill>
                  <a:srgbClr val="000000"/>
                </a:solidFill>
                <a:latin typeface="Calibri" panose="020F0502020204030204" pitchFamily="34" charset="0"/>
              </a:rPr>
              <a:t>breddinföras</a:t>
            </a:r>
            <a:r>
              <a:rPr lang="sv-SE" sz="2400" dirty="0">
                <a:solidFill>
                  <a:srgbClr val="000000"/>
                </a:solidFill>
                <a:latin typeface="Calibri" panose="020F0502020204030204" pitchFamily="34" charset="0"/>
              </a:rPr>
              <a:t> i länet</a:t>
            </a:r>
          </a:p>
          <a:p>
            <a:pPr algn="l" rtl="0" fontAlgn="base">
              <a:buFont typeface="Arial" panose="020B0604020202020204" pitchFamily="34" charset="0"/>
              <a:buChar char="•"/>
            </a:pPr>
            <a:r>
              <a:rPr lang="sv-SE" sz="2400" dirty="0">
                <a:solidFill>
                  <a:srgbClr val="000000"/>
                </a:solidFill>
                <a:latin typeface="Calibri" panose="020F0502020204030204" pitchFamily="34" charset="0"/>
              </a:rPr>
              <a:t>Kan innebära att resurser tillförs</a:t>
            </a:r>
            <a:endParaRPr lang="sv-SE" sz="24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sv-SE" sz="2400" b="0" i="0" dirty="0">
                <a:solidFill>
                  <a:srgbClr val="000000"/>
                </a:solidFill>
                <a:effectLst/>
                <a:latin typeface="Calibri" panose="020F0502020204030204" pitchFamily="34" charset="0"/>
              </a:rPr>
              <a:t>Brukar-/patientmedverkan ska finnas</a:t>
            </a:r>
          </a:p>
          <a:p>
            <a:endParaRPr lang="sv-SE" dirty="0"/>
          </a:p>
        </p:txBody>
      </p:sp>
    </p:spTree>
    <p:extLst>
      <p:ext uri="{BB962C8B-B14F-4D97-AF65-F5344CB8AC3E}">
        <p14:creationId xmlns:p14="http://schemas.microsoft.com/office/powerpoint/2010/main" val="1889307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2394F955-7B47-078F-F60D-2CD29A9EF8A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19314" y="-112691"/>
            <a:ext cx="10539738" cy="7456868"/>
          </a:xfrm>
          <a:noFill/>
        </p:spPr>
      </p:pic>
      <p:sp>
        <p:nvSpPr>
          <p:cNvPr id="2" name="textruta 1">
            <a:extLst>
              <a:ext uri="{FF2B5EF4-FFF2-40B4-BE49-F238E27FC236}">
                <a16:creationId xmlns:a16="http://schemas.microsoft.com/office/drawing/2014/main" id="{4CC6AEE6-FF58-43BF-B524-E01E113352CF}"/>
              </a:ext>
            </a:extLst>
          </p:cNvPr>
          <p:cNvSpPr txBox="1"/>
          <p:nvPr/>
        </p:nvSpPr>
        <p:spPr>
          <a:xfrm>
            <a:off x="10714703" y="110613"/>
            <a:ext cx="1268362" cy="1157748"/>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250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331EAB7-E948-42A4-9FA1-5792D9503F82}"/>
              </a:ext>
            </a:extLst>
          </p:cNvPr>
          <p:cNvGrpSpPr/>
          <p:nvPr/>
        </p:nvGrpSpPr>
        <p:grpSpPr>
          <a:xfrm>
            <a:off x="428000" y="779462"/>
            <a:ext cx="11336000" cy="5848646"/>
            <a:chOff x="427999" y="948797"/>
            <a:chExt cx="11336000" cy="5848646"/>
          </a:xfrm>
        </p:grpSpPr>
        <p:sp>
          <p:nvSpPr>
            <p:cNvPr id="3" name="Frihandsfigur: Form 2">
              <a:extLst>
                <a:ext uri="{FF2B5EF4-FFF2-40B4-BE49-F238E27FC236}">
                  <a16:creationId xmlns:a16="http://schemas.microsoft.com/office/drawing/2014/main" id="{D7B11D83-906E-4EFD-8766-A999189AB893}"/>
                </a:ext>
              </a:extLst>
            </p:cNvPr>
            <p:cNvSpPr/>
            <p:nvPr/>
          </p:nvSpPr>
          <p:spPr>
            <a:xfrm>
              <a:off x="427999" y="1026550"/>
              <a:ext cx="2771638" cy="5513879"/>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a:effectLst/>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Målbild</a:t>
              </a:r>
            </a:p>
          </p:txBody>
        </p:sp>
        <p:sp>
          <p:nvSpPr>
            <p:cNvPr id="4" name="Ellips 3">
              <a:extLst>
                <a:ext uri="{FF2B5EF4-FFF2-40B4-BE49-F238E27FC236}">
                  <a16:creationId xmlns:a16="http://schemas.microsoft.com/office/drawing/2014/main" id="{08185C04-76D2-4162-8902-29EC643D8F07}"/>
                </a:ext>
              </a:extLst>
            </p:cNvPr>
            <p:cNvSpPr/>
            <p:nvPr/>
          </p:nvSpPr>
          <p:spPr>
            <a:xfrm>
              <a:off x="748230" y="948797"/>
              <a:ext cx="2163279" cy="1278584"/>
            </a:xfrm>
            <a:prstGeom prst="ellipse">
              <a:avLst/>
            </a:prstGeom>
            <a:solidFill>
              <a:schemeClr val="bg1"/>
            </a:solidFill>
          </p:spPr>
          <p:style>
            <a:lnRef idx="0">
              <a:schemeClr val="accent6">
                <a:shade val="80000"/>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5" name="Frihandsfigur: Form 4">
              <a:extLst>
                <a:ext uri="{FF2B5EF4-FFF2-40B4-BE49-F238E27FC236}">
                  <a16:creationId xmlns:a16="http://schemas.microsoft.com/office/drawing/2014/main" id="{4DC1548C-6256-435E-BD72-96437E268931}"/>
                </a:ext>
              </a:extLst>
            </p:cNvPr>
            <p:cNvSpPr/>
            <p:nvPr/>
          </p:nvSpPr>
          <p:spPr>
            <a:xfrm>
              <a:off x="3282786" y="948797"/>
              <a:ext cx="2771638" cy="5513878"/>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Förutsättningar och framgångsfaktorer</a:t>
              </a:r>
            </a:p>
          </p:txBody>
        </p:sp>
        <p:sp>
          <p:nvSpPr>
            <p:cNvPr id="6" name="Ellips 5">
              <a:extLst>
                <a:ext uri="{FF2B5EF4-FFF2-40B4-BE49-F238E27FC236}">
                  <a16:creationId xmlns:a16="http://schemas.microsoft.com/office/drawing/2014/main" id="{B94C0BCA-1ED7-4C58-814D-F115EE288A8B}"/>
                </a:ext>
              </a:extLst>
            </p:cNvPr>
            <p:cNvSpPr/>
            <p:nvPr/>
          </p:nvSpPr>
          <p:spPr>
            <a:xfrm>
              <a:off x="3503816" y="1378631"/>
              <a:ext cx="2163279" cy="1592107"/>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7" name="Frihandsfigur: Form 6">
              <a:extLst>
                <a:ext uri="{FF2B5EF4-FFF2-40B4-BE49-F238E27FC236}">
                  <a16:creationId xmlns:a16="http://schemas.microsoft.com/office/drawing/2014/main" id="{EA68922F-BDBE-4679-834F-68AB27EB5124}"/>
                </a:ext>
              </a:extLst>
            </p:cNvPr>
            <p:cNvSpPr/>
            <p:nvPr/>
          </p:nvSpPr>
          <p:spPr>
            <a:xfrm>
              <a:off x="6137574"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Fokusområden</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Ellips 7" descr="Hjärta med puls kontur">
              <a:extLst>
                <a:ext uri="{FF2B5EF4-FFF2-40B4-BE49-F238E27FC236}">
                  <a16:creationId xmlns:a16="http://schemas.microsoft.com/office/drawing/2014/main" id="{6732D0E6-19EA-44E6-A04A-3384D3F46F63}"/>
                </a:ext>
              </a:extLst>
            </p:cNvPr>
            <p:cNvSpPr/>
            <p:nvPr/>
          </p:nvSpPr>
          <p:spPr>
            <a:xfrm>
              <a:off x="6425701" y="1291553"/>
              <a:ext cx="2163279" cy="1643708"/>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9" name="Frihandsfigur: Form 8">
              <a:extLst>
                <a:ext uri="{FF2B5EF4-FFF2-40B4-BE49-F238E27FC236}">
                  <a16:creationId xmlns:a16="http://schemas.microsoft.com/office/drawing/2014/main" id="{E9B39413-6025-4580-B4C0-22819CE707DF}"/>
                </a:ext>
              </a:extLst>
            </p:cNvPr>
            <p:cNvSpPr/>
            <p:nvPr/>
          </p:nvSpPr>
          <p:spPr>
            <a:xfrm>
              <a:off x="8992361" y="1026550"/>
              <a:ext cx="2771638" cy="5436125"/>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Satsningar</a:t>
              </a: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sv-SE"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6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Ellips 9" descr="Glödlampa och penna kontur">
              <a:extLst>
                <a:ext uri="{FF2B5EF4-FFF2-40B4-BE49-F238E27FC236}">
                  <a16:creationId xmlns:a16="http://schemas.microsoft.com/office/drawing/2014/main" id="{78ACBC16-B2D9-4E75-89B0-04B590A78EBB}"/>
                </a:ext>
              </a:extLst>
            </p:cNvPr>
            <p:cNvSpPr/>
            <p:nvPr/>
          </p:nvSpPr>
          <p:spPr>
            <a:xfrm>
              <a:off x="9296540" y="1118199"/>
              <a:ext cx="2163279" cy="1990415"/>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11" name="Pil: vänster-höger 10">
              <a:extLst>
                <a:ext uri="{FF2B5EF4-FFF2-40B4-BE49-F238E27FC236}">
                  <a16:creationId xmlns:a16="http://schemas.microsoft.com/office/drawing/2014/main" id="{15EA13C7-1E97-46FE-9E5D-F1733D1179A0}"/>
                </a:ext>
              </a:extLst>
            </p:cNvPr>
            <p:cNvSpPr/>
            <p:nvPr/>
          </p:nvSpPr>
          <p:spPr>
            <a:xfrm>
              <a:off x="850208" y="5890835"/>
              <a:ext cx="10491581" cy="906608"/>
            </a:xfrm>
            <a:prstGeom prst="leftRightArrow">
              <a:avLst/>
            </a:prstGeom>
            <a:effectLst>
              <a:glow rad="228600">
                <a:schemeClr val="accent3">
                  <a:satMod val="175000"/>
                  <a:alpha val="40000"/>
                </a:schemeClr>
              </a:glow>
            </a:effectLst>
          </p:spPr>
          <p:style>
            <a:lnRef idx="0">
              <a:schemeClr val="lt1">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dk1">
                <a:hueOff val="0"/>
                <a:satOff val="0"/>
                <a:lumOff val="0"/>
                <a:alphaOff val="0"/>
              </a:schemeClr>
            </a:fontRef>
          </p:style>
        </p:sp>
      </p:grpSp>
      <p:sp>
        <p:nvSpPr>
          <p:cNvPr id="12" name="textruta 11">
            <a:extLst>
              <a:ext uri="{FF2B5EF4-FFF2-40B4-BE49-F238E27FC236}">
                <a16:creationId xmlns:a16="http://schemas.microsoft.com/office/drawing/2014/main" id="{92A8701B-FD30-42E1-BB57-B0B1C94C788C}"/>
              </a:ext>
            </a:extLst>
          </p:cNvPr>
          <p:cNvSpPr txBox="1"/>
          <p:nvPr/>
        </p:nvSpPr>
        <p:spPr>
          <a:xfrm>
            <a:off x="4791135" y="6006283"/>
            <a:ext cx="3370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Indikatorer- uppföljning</a:t>
            </a:r>
          </a:p>
        </p:txBody>
      </p:sp>
      <p:pic>
        <p:nvPicPr>
          <p:cNvPr id="13" name="Bildobjekt 12">
            <a:extLst>
              <a:ext uri="{FF2B5EF4-FFF2-40B4-BE49-F238E27FC236}">
                <a16:creationId xmlns:a16="http://schemas.microsoft.com/office/drawing/2014/main" id="{0C6E97F6-F0D8-4718-B56B-C5A2C6355ED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0283" y="1136500"/>
            <a:ext cx="2478324" cy="1737700"/>
          </a:xfrm>
          <a:prstGeom prst="rect">
            <a:avLst/>
          </a:prstGeom>
        </p:spPr>
      </p:pic>
    </p:spTree>
    <p:extLst>
      <p:ext uri="{BB962C8B-B14F-4D97-AF65-F5344CB8AC3E}">
        <p14:creationId xmlns:p14="http://schemas.microsoft.com/office/powerpoint/2010/main" val="121455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17B1B4-80C2-4400-A5BC-EFE337509FD6}"/>
              </a:ext>
            </a:extLst>
          </p:cNvPr>
          <p:cNvSpPr>
            <a:spLocks noGrp="1"/>
          </p:cNvSpPr>
          <p:nvPr>
            <p:ph type="title"/>
          </p:nvPr>
        </p:nvSpPr>
        <p:spPr>
          <a:xfrm>
            <a:off x="1122876" y="548142"/>
            <a:ext cx="9659587" cy="741780"/>
          </a:xfrm>
        </p:spPr>
        <p:txBody>
          <a:bodyPr>
            <a:normAutofit/>
          </a:bodyPr>
          <a:lstStyle/>
          <a:p>
            <a:r>
              <a:rPr lang="sv-SE" sz="3200" dirty="0"/>
              <a:t>Tips för inspiration och mer information</a:t>
            </a:r>
          </a:p>
        </p:txBody>
      </p:sp>
      <p:sp>
        <p:nvSpPr>
          <p:cNvPr id="3" name="Platshållare för text 2">
            <a:extLst>
              <a:ext uri="{FF2B5EF4-FFF2-40B4-BE49-F238E27FC236}">
                <a16:creationId xmlns:a16="http://schemas.microsoft.com/office/drawing/2014/main" id="{0081352B-1B73-4D0E-9DDE-8AE79C4B1D01}"/>
              </a:ext>
            </a:extLst>
          </p:cNvPr>
          <p:cNvSpPr>
            <a:spLocks noGrp="1"/>
          </p:cNvSpPr>
          <p:nvPr>
            <p:ph idx="1"/>
          </p:nvPr>
        </p:nvSpPr>
        <p:spPr>
          <a:xfrm>
            <a:off x="1200150" y="1289922"/>
            <a:ext cx="11742821" cy="6785808"/>
          </a:xfrm>
        </p:spPr>
        <p:txBody>
          <a:bodyPr>
            <a:noAutofit/>
          </a:bodyPr>
          <a:lstStyle/>
          <a:p>
            <a:pPr marL="0" indent="0">
              <a:lnSpc>
                <a:spcPct val="120000"/>
              </a:lnSpc>
              <a:buNone/>
            </a:pPr>
            <a:r>
              <a:rPr lang="sv-SE" sz="2400" dirty="0">
                <a:cs typeface="Calibri" panose="020F0502020204030204" pitchFamily="34" charset="0"/>
                <a:hlinkClick r:id="rId3"/>
              </a:rPr>
              <a:t>FoU i Sörmland</a:t>
            </a:r>
            <a:endParaRPr lang="sv-SE" sz="2400" dirty="0">
              <a:cs typeface="Calibri" panose="020F0502020204030204" pitchFamily="34" charset="0"/>
            </a:endParaRPr>
          </a:p>
          <a:p>
            <a:pPr lvl="1">
              <a:lnSpc>
                <a:spcPct val="120000"/>
              </a:lnSpc>
            </a:pPr>
            <a:r>
              <a:rPr lang="sv-SE" sz="1800" dirty="0">
                <a:cs typeface="Calibri" panose="020F0502020204030204" pitchFamily="34" charset="0"/>
              </a:rPr>
              <a:t>Informationsmaterial</a:t>
            </a:r>
          </a:p>
          <a:p>
            <a:pPr lvl="1">
              <a:lnSpc>
                <a:spcPct val="120000"/>
              </a:lnSpc>
            </a:pPr>
            <a:r>
              <a:rPr lang="sv-SE" sz="1800" dirty="0">
                <a:cs typeface="Calibri" panose="020F0502020204030204" pitchFamily="34" charset="0"/>
              </a:rPr>
              <a:t>Filmer</a:t>
            </a:r>
          </a:p>
          <a:p>
            <a:pPr lvl="1">
              <a:lnSpc>
                <a:spcPct val="120000"/>
              </a:lnSpc>
            </a:pPr>
            <a:r>
              <a:rPr lang="sv-SE" sz="1800" dirty="0">
                <a:cs typeface="Calibri" panose="020F0502020204030204" pitchFamily="34" charset="0"/>
              </a:rPr>
              <a:t>Diskussionsfrågor och fall</a:t>
            </a:r>
          </a:p>
          <a:p>
            <a:pPr marL="0" indent="0">
              <a:lnSpc>
                <a:spcPct val="120000"/>
              </a:lnSpc>
              <a:buNone/>
            </a:pPr>
            <a:r>
              <a:rPr lang="sv-SE" sz="2400" dirty="0">
                <a:cs typeface="Calibri" panose="020F0502020204030204" pitchFamily="34" charset="0"/>
                <a:hlinkClick r:id="rId4"/>
              </a:rPr>
              <a:t>SKR</a:t>
            </a:r>
            <a:endParaRPr lang="sv-SE" sz="2400" dirty="0">
              <a:cs typeface="Calibri" panose="020F0502020204030204" pitchFamily="34" charset="0"/>
              <a:hlinkClick r:id="rId5"/>
            </a:endParaRPr>
          </a:p>
          <a:p>
            <a:pPr lvl="1"/>
            <a:r>
              <a:rPr lang="sv-SE" sz="1800" dirty="0">
                <a:cs typeface="Calibri" panose="020F0502020204030204" pitchFamily="34" charset="0"/>
                <a:hlinkClick r:id="rId6"/>
              </a:rPr>
              <a:t>Lärande exempel | SKR</a:t>
            </a:r>
            <a:endParaRPr lang="sv-SE" sz="1800" dirty="0">
              <a:cs typeface="Calibri" panose="020F0502020204030204" pitchFamily="34" charset="0"/>
            </a:endParaRPr>
          </a:p>
          <a:p>
            <a:pPr lvl="1">
              <a:lnSpc>
                <a:spcPct val="120000"/>
              </a:lnSpc>
            </a:pPr>
            <a:r>
              <a:rPr lang="sv-SE" sz="1800" dirty="0">
                <a:cs typeface="Calibri" panose="020F0502020204030204" pitchFamily="34" charset="0"/>
                <a:hlinkClick r:id="rId5"/>
              </a:rPr>
              <a:t>Överenskommelse om god och nära vård</a:t>
            </a:r>
            <a:endParaRPr lang="sv-SE" sz="1800" dirty="0">
              <a:cs typeface="Calibri" panose="020F0502020204030204" pitchFamily="34" charset="0"/>
            </a:endParaRPr>
          </a:p>
          <a:p>
            <a:pPr lvl="1">
              <a:lnSpc>
                <a:spcPct val="120000"/>
              </a:lnSpc>
            </a:pPr>
            <a:r>
              <a:rPr lang="sv-SE" sz="1800" dirty="0">
                <a:cs typeface="Calibri" panose="020F0502020204030204" pitchFamily="34" charset="0"/>
                <a:hlinkClick r:id="rId7"/>
              </a:rPr>
              <a:t>Ledarskapsprogram</a:t>
            </a:r>
            <a:endParaRPr lang="sv-SE" sz="1800" dirty="0">
              <a:cs typeface="Calibri" panose="020F0502020204030204" pitchFamily="34" charset="0"/>
            </a:endParaRPr>
          </a:p>
          <a:p>
            <a:pPr lvl="1">
              <a:lnSpc>
                <a:spcPct val="120000"/>
              </a:lnSpc>
            </a:pPr>
            <a:r>
              <a:rPr lang="sv-SE" sz="1800" dirty="0">
                <a:cs typeface="Calibri" panose="020F0502020204030204" pitchFamily="34" charset="0"/>
                <a:hlinkClick r:id="rId8"/>
              </a:rPr>
              <a:t>Nära </a:t>
            </a:r>
            <a:r>
              <a:rPr lang="sv-SE" sz="1800" dirty="0" err="1">
                <a:cs typeface="Calibri" panose="020F0502020204030204" pitchFamily="34" charset="0"/>
                <a:hlinkClick r:id="rId8"/>
              </a:rPr>
              <a:t>vårdpodden</a:t>
            </a:r>
            <a:endParaRPr lang="sv-SE" sz="1800" dirty="0">
              <a:cs typeface="Calibri" panose="020F0502020204030204" pitchFamily="34" charset="0"/>
            </a:endParaRPr>
          </a:p>
          <a:p>
            <a:pPr marL="0" indent="0">
              <a:lnSpc>
                <a:spcPct val="120000"/>
              </a:lnSpc>
              <a:buNone/>
            </a:pPr>
            <a:r>
              <a:rPr lang="sv-SE" sz="2400" u="sng" dirty="0">
                <a:cs typeface="Calibri" panose="020F0502020204030204" pitchFamily="34" charset="0"/>
                <a:hlinkClick r:id="rId9"/>
              </a:rPr>
              <a:t>Statens offentliga utredningar (SOU) om God och Nära vård</a:t>
            </a:r>
            <a:r>
              <a:rPr lang="sv-SE" sz="2400" dirty="0">
                <a:cs typeface="Calibri" panose="020F0502020204030204" pitchFamily="34" charset="0"/>
              </a:rPr>
              <a:t> </a:t>
            </a:r>
          </a:p>
          <a:p>
            <a:pPr marL="0" indent="0">
              <a:buNone/>
            </a:pPr>
            <a:r>
              <a:rPr lang="sv-SE" sz="2400" dirty="0">
                <a:hlinkClick r:id="rId10"/>
              </a:rPr>
              <a:t>Kunskapsguiden</a:t>
            </a:r>
            <a:endParaRPr lang="sv-SE" sz="2400" dirty="0"/>
          </a:p>
          <a:p>
            <a:pPr marL="0" indent="0">
              <a:buNone/>
            </a:pPr>
            <a:r>
              <a:rPr lang="sv-SE" sz="2400" dirty="0">
                <a:hlinkClick r:id="rId11"/>
              </a:rPr>
              <a:t>Patientens resa genom vården i fokus - Region Sörmland</a:t>
            </a:r>
            <a:endParaRPr lang="sv-SE" sz="2400" dirty="0"/>
          </a:p>
          <a:p>
            <a:pPr marL="0" indent="0">
              <a:lnSpc>
                <a:spcPct val="120000"/>
              </a:lnSpc>
              <a:buNone/>
            </a:pPr>
            <a:endParaRPr lang="sv-SE"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055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570" y="503863"/>
            <a:ext cx="10439435" cy="817295"/>
          </a:xfrm>
        </p:spPr>
        <p:txBody>
          <a:bodyPr anchor="ctr">
            <a:normAutofit/>
          </a:bodyPr>
          <a:lstStyle/>
          <a:p>
            <a:r>
              <a:rPr lang="sv-SE" b="0" dirty="0"/>
              <a:t>Diskussionsfrågor</a:t>
            </a:r>
          </a:p>
        </p:txBody>
      </p:sp>
      <p:graphicFrame>
        <p:nvGraphicFramePr>
          <p:cNvPr id="8" name="Platshållare för innehåll 2">
            <a:extLst>
              <a:ext uri="{FF2B5EF4-FFF2-40B4-BE49-F238E27FC236}">
                <a16:creationId xmlns:a16="http://schemas.microsoft.com/office/drawing/2014/main" id="{75C58582-65B5-151B-DBEE-C6B49AE67E06}"/>
              </a:ext>
            </a:extLst>
          </p:cNvPr>
          <p:cNvGraphicFramePr>
            <a:graphicFrameLocks noGrp="1"/>
          </p:cNvGraphicFramePr>
          <p:nvPr>
            <p:ph sz="quarter" idx="16"/>
            <p:extLst>
              <p:ext uri="{D42A27DB-BD31-4B8C-83A1-F6EECF244321}">
                <p14:modId xmlns:p14="http://schemas.microsoft.com/office/powerpoint/2010/main" val="3284800781"/>
              </p:ext>
            </p:extLst>
          </p:nvPr>
        </p:nvGraphicFramePr>
        <p:xfrm>
          <a:off x="1142965" y="1295400"/>
          <a:ext cx="10439435" cy="490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2BAD1B14-F44B-465E-85B9-01E21371A4B7}"/>
              </a:ext>
            </a:extLst>
          </p:cNvPr>
          <p:cNvSpPr txBox="1"/>
          <p:nvPr/>
        </p:nvSpPr>
        <p:spPr>
          <a:xfrm>
            <a:off x="1142965" y="4593458"/>
            <a:ext cx="3392224" cy="1015663"/>
          </a:xfrm>
          <a:prstGeom prst="rect">
            <a:avLst/>
          </a:prstGeom>
          <a:noFill/>
        </p:spPr>
        <p:txBody>
          <a:bodyPr wrap="square" rtlCol="0">
            <a:spAutoFit/>
          </a:bodyPr>
          <a:lstStyle/>
          <a:p>
            <a:pPr algn="ctr"/>
            <a:r>
              <a:rPr lang="sv-SE" sz="2000"/>
              <a:t>Vilka är skillnaderna mellan hur vi arbetar i dag och målbilden?</a:t>
            </a:r>
          </a:p>
        </p:txBody>
      </p:sp>
      <p:sp>
        <p:nvSpPr>
          <p:cNvPr id="5" name="textruta 4">
            <a:extLst>
              <a:ext uri="{FF2B5EF4-FFF2-40B4-BE49-F238E27FC236}">
                <a16:creationId xmlns:a16="http://schemas.microsoft.com/office/drawing/2014/main" id="{9D8AED37-A91B-49CD-AACA-5FE889240D61}"/>
              </a:ext>
            </a:extLst>
          </p:cNvPr>
          <p:cNvSpPr txBox="1"/>
          <p:nvPr/>
        </p:nvSpPr>
        <p:spPr>
          <a:xfrm>
            <a:off x="4868801" y="4593458"/>
            <a:ext cx="2987762" cy="707886"/>
          </a:xfrm>
          <a:prstGeom prst="rect">
            <a:avLst/>
          </a:prstGeom>
          <a:noFill/>
        </p:spPr>
        <p:txBody>
          <a:bodyPr wrap="square" rtlCol="0">
            <a:spAutoFit/>
          </a:bodyPr>
          <a:lstStyle/>
          <a:p>
            <a:pPr algn="ctr"/>
            <a:r>
              <a:rPr lang="sv-SE" sz="2000"/>
              <a:t>Vad är mest angeläget för oss att ta tag i?</a:t>
            </a:r>
          </a:p>
        </p:txBody>
      </p:sp>
      <p:sp>
        <p:nvSpPr>
          <p:cNvPr id="6" name="textruta 5">
            <a:extLst>
              <a:ext uri="{FF2B5EF4-FFF2-40B4-BE49-F238E27FC236}">
                <a16:creationId xmlns:a16="http://schemas.microsoft.com/office/drawing/2014/main" id="{E79EFBCD-ECEE-4E91-9BA4-7509A9984D42}"/>
              </a:ext>
            </a:extLst>
          </p:cNvPr>
          <p:cNvSpPr txBox="1"/>
          <p:nvPr/>
        </p:nvSpPr>
        <p:spPr>
          <a:xfrm>
            <a:off x="8404199" y="4593458"/>
            <a:ext cx="2987762" cy="707886"/>
          </a:xfrm>
          <a:prstGeom prst="rect">
            <a:avLst/>
          </a:prstGeom>
          <a:noFill/>
        </p:spPr>
        <p:txBody>
          <a:bodyPr wrap="square" rtlCol="0">
            <a:spAutoFit/>
          </a:bodyPr>
          <a:lstStyle/>
          <a:p>
            <a:pPr algn="ctr"/>
            <a:r>
              <a:rPr lang="sv-SE" sz="2000"/>
              <a:t>Vad är enklast att komma igång med?</a:t>
            </a:r>
          </a:p>
        </p:txBody>
      </p:sp>
    </p:spTree>
    <p:extLst>
      <p:ext uri="{BB962C8B-B14F-4D97-AF65-F5344CB8AC3E}">
        <p14:creationId xmlns:p14="http://schemas.microsoft.com/office/powerpoint/2010/main" val="31802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hlinkClick r:id="rId3"/>
            <a:extLst>
              <a:ext uri="{FF2B5EF4-FFF2-40B4-BE49-F238E27FC236}">
                <a16:creationId xmlns:a16="http://schemas.microsoft.com/office/drawing/2014/main" id="{80D5A0F2-6779-4510-83E7-3F9C9FB1AB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0" r="1278"/>
          <a:stretch/>
        </p:blipFill>
        <p:spPr>
          <a:xfrm>
            <a:off x="1200150" y="2131402"/>
            <a:ext cx="6814961" cy="4040438"/>
          </a:xfrm>
          <a:prstGeom prst="rect">
            <a:avLst/>
          </a:prstGeom>
          <a:noFill/>
        </p:spPr>
      </p:pic>
      <p:sp>
        <p:nvSpPr>
          <p:cNvPr id="3" name="Rubrik 2">
            <a:extLst>
              <a:ext uri="{FF2B5EF4-FFF2-40B4-BE49-F238E27FC236}">
                <a16:creationId xmlns:a16="http://schemas.microsoft.com/office/drawing/2014/main" id="{50EFD02B-F0FF-4DBC-AE3A-7CD5D9407967}"/>
              </a:ext>
            </a:extLst>
          </p:cNvPr>
          <p:cNvSpPr>
            <a:spLocks noGrp="1"/>
          </p:cNvSpPr>
          <p:nvPr>
            <p:ph type="title"/>
          </p:nvPr>
        </p:nvSpPr>
        <p:spPr>
          <a:xfrm>
            <a:off x="1084239" y="573951"/>
            <a:ext cx="9032659" cy="1228518"/>
          </a:xfrm>
        </p:spPr>
        <p:txBody>
          <a:bodyPr vert="horz" lIns="91440" tIns="45720" rIns="91440" bIns="45720" rtlCol="0" anchor="t">
            <a:normAutofit/>
          </a:bodyPr>
          <a:lstStyle/>
          <a:p>
            <a:r>
              <a:rPr lang="sv-SE" sz="4000" dirty="0">
                <a:cs typeface="Arial" panose="020B0604020202020204" pitchFamily="34" charset="0"/>
              </a:rPr>
              <a:t>Introduktionsfilm om Nära vård</a:t>
            </a:r>
          </a:p>
        </p:txBody>
      </p:sp>
    </p:spTree>
    <p:extLst>
      <p:ext uri="{BB962C8B-B14F-4D97-AF65-F5344CB8AC3E}">
        <p14:creationId xmlns:p14="http://schemas.microsoft.com/office/powerpoint/2010/main" val="854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0A17B-CA42-4BB4-BC50-709DAE466773}"/>
              </a:ext>
            </a:extLst>
          </p:cNvPr>
          <p:cNvSpPr>
            <a:spLocks noGrp="1"/>
          </p:cNvSpPr>
          <p:nvPr>
            <p:ph type="title"/>
          </p:nvPr>
        </p:nvSpPr>
        <p:spPr>
          <a:xfrm>
            <a:off x="1109839" y="519193"/>
            <a:ext cx="10439435" cy="817295"/>
          </a:xfrm>
        </p:spPr>
        <p:txBody>
          <a:bodyPr/>
          <a:lstStyle/>
          <a:p>
            <a:r>
              <a:rPr lang="sv-SE" dirty="0"/>
              <a:t>Introduktionsfilm om Nära vård</a:t>
            </a:r>
          </a:p>
        </p:txBody>
      </p:sp>
      <p:pic>
        <p:nvPicPr>
          <p:cNvPr id="4" name="Onlinemedia 3" title="Nära vård">
            <a:hlinkClick r:id="" action="ppaction://media"/>
            <a:extLst>
              <a:ext uri="{FF2B5EF4-FFF2-40B4-BE49-F238E27FC236}">
                <a16:creationId xmlns:a16="http://schemas.microsoft.com/office/drawing/2014/main" id="{EC93E259-750F-4D42-8619-9CEF5B90468A}"/>
              </a:ext>
            </a:extLst>
          </p:cNvPr>
          <p:cNvPicPr>
            <a:picLocks noRot="1" noChangeAspect="1"/>
          </p:cNvPicPr>
          <p:nvPr>
            <a:videoFile r:link="rId1"/>
          </p:nvPr>
        </p:nvPicPr>
        <p:blipFill>
          <a:blip r:embed="rId4"/>
          <a:stretch>
            <a:fillRect/>
          </a:stretch>
        </p:blipFill>
        <p:spPr>
          <a:xfrm>
            <a:off x="1200150" y="2178756"/>
            <a:ext cx="6329539" cy="3576189"/>
          </a:xfrm>
          <a:prstGeom prst="rect">
            <a:avLst/>
          </a:prstGeom>
        </p:spPr>
      </p:pic>
      <p:sp>
        <p:nvSpPr>
          <p:cNvPr id="5" name="textruta 4">
            <a:extLst>
              <a:ext uri="{FF2B5EF4-FFF2-40B4-BE49-F238E27FC236}">
                <a16:creationId xmlns:a16="http://schemas.microsoft.com/office/drawing/2014/main" id="{639E320D-3C83-445A-89B9-361CD09EE069}"/>
              </a:ext>
            </a:extLst>
          </p:cNvPr>
          <p:cNvSpPr txBox="1"/>
          <p:nvPr/>
        </p:nvSpPr>
        <p:spPr>
          <a:xfrm>
            <a:off x="1109839" y="1591486"/>
            <a:ext cx="8892117" cy="646331"/>
          </a:xfrm>
          <a:prstGeom prst="rect">
            <a:avLst/>
          </a:prstGeom>
          <a:noFill/>
        </p:spPr>
        <p:txBody>
          <a:bodyPr wrap="square" rtlCol="0">
            <a:spAutoFit/>
          </a:bodyPr>
          <a:lstStyle/>
          <a:p>
            <a:r>
              <a:rPr kumimoji="0" lang="sv-SE" sz="1800" b="0" i="0" u="none" strike="noStrike" kern="1200" cap="none" spc="0" normalizeH="0" baseline="0" noProof="0" err="1">
                <a:ln>
                  <a:noFill/>
                </a:ln>
                <a:solidFill>
                  <a:prstClr val="black"/>
                </a:solidFill>
                <a:effectLst/>
                <a:uLnTx/>
                <a:uFillTx/>
                <a:latin typeface="Arial"/>
                <a:ea typeface="+mn-ea"/>
                <a:cs typeface="+mn-cs"/>
                <a:hlinkClick r:id="rId5"/>
              </a:rPr>
              <a:t>Nära</a:t>
            </a:r>
            <a:r>
              <a:rPr kumimoji="0" lang="sv-SE" sz="1800" b="0" i="0" u="none" strike="noStrike" kern="1200" cap="none" spc="0" normalizeH="0" baseline="0" noProof="0">
                <a:ln>
                  <a:noFill/>
                </a:ln>
                <a:solidFill>
                  <a:prstClr val="black"/>
                </a:solidFill>
                <a:effectLst/>
                <a:uLnTx/>
                <a:uFillTx/>
                <a:latin typeface="Arial"/>
                <a:ea typeface="+mn-ea"/>
                <a:cs typeface="+mn-cs"/>
                <a:hlinkClick r:id="rId5"/>
              </a:rPr>
              <a:t> </a:t>
            </a:r>
            <a:r>
              <a:rPr kumimoji="0" lang="sv-SE" sz="1800" b="0" i="0" u="none" strike="noStrike" kern="1200" cap="none" spc="0" normalizeH="0" baseline="0" noProof="0" err="1">
                <a:ln>
                  <a:noFill/>
                </a:ln>
                <a:solidFill>
                  <a:prstClr val="black"/>
                </a:solidFill>
                <a:effectLst/>
                <a:uLnTx/>
                <a:uFillTx/>
                <a:latin typeface="Arial"/>
                <a:ea typeface="+mn-ea"/>
                <a:cs typeface="+mn-cs"/>
                <a:hlinkClick r:id="rId5"/>
              </a:rPr>
              <a:t>vård</a:t>
            </a:r>
            <a:r>
              <a:rPr kumimoji="0" lang="sv-SE" sz="1800" b="0" i="0" u="none" strike="noStrike" kern="1200" cap="none" spc="0" normalizeH="0" baseline="0" noProof="0">
                <a:ln>
                  <a:noFill/>
                </a:ln>
                <a:solidFill>
                  <a:prstClr val="black"/>
                </a:solidFill>
                <a:effectLst/>
                <a:uLnTx/>
                <a:uFillTx/>
                <a:latin typeface="Arial"/>
                <a:ea typeface="+mn-ea"/>
                <a:cs typeface="+mn-cs"/>
                <a:hlinkClick r:id="rId5"/>
              </a:rPr>
              <a:t> - En introduktion - SKR Play (screen9.tv)</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endParaRPr lang="sv-SE"/>
          </a:p>
        </p:txBody>
      </p:sp>
    </p:spTree>
    <p:extLst>
      <p:ext uri="{BB962C8B-B14F-4D97-AF65-F5344CB8AC3E}">
        <p14:creationId xmlns:p14="http://schemas.microsoft.com/office/powerpoint/2010/main" val="455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 descr="En bild som visar text&#10;&#10;Automatiskt genererad beskrivning"/>
          <p:cNvPicPr preferRelativeResize="0"/>
          <p:nvPr/>
        </p:nvPicPr>
        <p:blipFill rotWithShape="1">
          <a:blip r:embed="rId3">
            <a:alphaModFix/>
          </a:blip>
          <a:srcRect/>
          <a:stretch/>
        </p:blipFill>
        <p:spPr>
          <a:xfrm>
            <a:off x="592" y="0"/>
            <a:ext cx="12190815" cy="6858000"/>
          </a:xfrm>
          <a:prstGeom prst="rect">
            <a:avLst/>
          </a:prstGeom>
          <a:noFill/>
          <a:ln>
            <a:noFill/>
          </a:ln>
        </p:spPr>
      </p:pic>
      <p:sp>
        <p:nvSpPr>
          <p:cNvPr id="361" name="Google Shape;361;p4"/>
          <p:cNvSpPr/>
          <p:nvPr/>
        </p:nvSpPr>
        <p:spPr>
          <a:xfrm>
            <a:off x="2391510" y="703386"/>
            <a:ext cx="1031632" cy="2203938"/>
          </a:xfrm>
          <a:prstGeom prst="ellipse">
            <a:avLst/>
          </a:prstGeom>
          <a:no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2" name="Google Shape;362;p4"/>
          <p:cNvSpPr/>
          <p:nvPr/>
        </p:nvSpPr>
        <p:spPr>
          <a:xfrm>
            <a:off x="1148862" y="1225062"/>
            <a:ext cx="855788" cy="1682262"/>
          </a:xfrm>
          <a:prstGeom prst="ellipse">
            <a:avLst/>
          </a:prstGeom>
          <a:no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3" name="Google Shape;363;p4"/>
          <p:cNvSpPr/>
          <p:nvPr/>
        </p:nvSpPr>
        <p:spPr>
          <a:xfrm>
            <a:off x="593" y="-19456"/>
            <a:ext cx="4548554" cy="3235569"/>
          </a:xfrm>
          <a:prstGeom prst="ellipse">
            <a:avLst/>
          </a:prstGeom>
          <a:no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4" name="Google Shape;364;p4"/>
          <p:cNvSpPr/>
          <p:nvPr/>
        </p:nvSpPr>
        <p:spPr>
          <a:xfrm>
            <a:off x="7286040" y="-1"/>
            <a:ext cx="4548554" cy="3564884"/>
          </a:xfrm>
          <a:prstGeom prst="ellipse">
            <a:avLst/>
          </a:prstGeom>
          <a:no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5" name="Google Shape;365;p4"/>
          <p:cNvSpPr/>
          <p:nvPr/>
        </p:nvSpPr>
        <p:spPr>
          <a:xfrm>
            <a:off x="0" y="3235568"/>
            <a:ext cx="5791199" cy="3681046"/>
          </a:xfrm>
          <a:prstGeom prst="ellipse">
            <a:avLst/>
          </a:prstGeom>
          <a:no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6" name="Google Shape;366;p4"/>
          <p:cNvSpPr/>
          <p:nvPr/>
        </p:nvSpPr>
        <p:spPr>
          <a:xfrm>
            <a:off x="6150597" y="3337419"/>
            <a:ext cx="5638503" cy="3351731"/>
          </a:xfrm>
          <a:prstGeom prst="ellipse">
            <a:avLst/>
          </a:prstGeom>
          <a:no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0060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2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36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65"/>
                                        </p:tgtEl>
                                        <p:attrNameLst>
                                          <p:attrName>style.visibility</p:attrName>
                                        </p:attrNameLst>
                                      </p:cBhvr>
                                      <p:to>
                                        <p:strVal val="visible"/>
                                      </p:to>
                                    </p:set>
                                    <p:animEffect transition="in" filter="fade">
                                      <p:cBhvr>
                                        <p:cTn id="14" dur="2000"/>
                                        <p:tgtEl>
                                          <p:spTgt spid="36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36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66"/>
                                        </p:tgtEl>
                                        <p:attrNameLst>
                                          <p:attrName>style.visibility</p:attrName>
                                        </p:attrNameLst>
                                      </p:cBhvr>
                                      <p:to>
                                        <p:strVal val="visible"/>
                                      </p:to>
                                    </p:set>
                                    <p:animEffect transition="in" filter="fade">
                                      <p:cBhvr>
                                        <p:cTn id="21" dur="2000"/>
                                        <p:tgtEl>
                                          <p:spTgt spid="36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1"/>
                                          </p:stCondLst>
                                        </p:cTn>
                                        <p:tgtEl>
                                          <p:spTgt spid="36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3"/>
                                        </p:tgtEl>
                                        <p:attrNameLst>
                                          <p:attrName>style.visibility</p:attrName>
                                        </p:attrNameLst>
                                      </p:cBhvr>
                                      <p:to>
                                        <p:strVal val="visible"/>
                                      </p:to>
                                    </p:set>
                                    <p:animEffect transition="in" filter="fade">
                                      <p:cBhvr>
                                        <p:cTn id="28" dur="2000"/>
                                        <p:tgtEl>
                                          <p:spTgt spid="3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1"/>
                                        </p:tgtEl>
                                        <p:attrNameLst>
                                          <p:attrName>style.visibility</p:attrName>
                                        </p:attrNameLst>
                                      </p:cBhvr>
                                      <p:to>
                                        <p:strVal val="visible"/>
                                      </p:to>
                                    </p:set>
                                    <p:animEffect transition="in" filter="fade">
                                      <p:cBhvr>
                                        <p:cTn id="33" dur="2000"/>
                                        <p:tgtEl>
                                          <p:spTgt spid="36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1"/>
                                          </p:stCondLst>
                                        </p:cTn>
                                        <p:tgtEl>
                                          <p:spTgt spid="36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fade">
                                      <p:cBhvr>
                                        <p:cTn id="40" dur="2000"/>
                                        <p:tgtEl>
                                          <p:spTgt spid="36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36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1"/>
                                          </p:stCondLst>
                                        </p:cTn>
                                        <p:tgtEl>
                                          <p:spTgt spid="3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Illustration med en rullstolsburen man i olika livssituationer, han hämtar sin dotter på förskolan, han spelar innebandy, han handlar med sin familj och han är på sitt arbete på ett kontor. Illustrationen bär texten &quot;Hälsa är att i glädje vara upptagen av sina livsuppgifter&quot;."/>
          <p:cNvPicPr>
            <a:picLocks noChangeAspect="1"/>
          </p:cNvPicPr>
          <p:nvPr/>
        </p:nvPicPr>
        <p:blipFill rotWithShape="1">
          <a:blip r:embed="rId3" cstate="print">
            <a:extLst>
              <a:ext uri="{28A0092B-C50C-407E-A947-70E740481C1C}">
                <a14:useLocalDpi xmlns:a14="http://schemas.microsoft.com/office/drawing/2010/main" val="0"/>
              </a:ext>
            </a:extLst>
          </a:blip>
          <a:srcRect l="5616" r="19384"/>
          <a:stretch/>
        </p:blipFill>
        <p:spPr>
          <a:xfrm>
            <a:off x="0" y="-316735"/>
            <a:ext cx="12191999" cy="7457091"/>
          </a:xfrm>
          <a:prstGeom prst="rect">
            <a:avLst/>
          </a:prstGeom>
          <a:noFill/>
        </p:spPr>
      </p:pic>
    </p:spTree>
    <p:extLst>
      <p:ext uri="{BB962C8B-B14F-4D97-AF65-F5344CB8AC3E}">
        <p14:creationId xmlns:p14="http://schemas.microsoft.com/office/powerpoint/2010/main" val="2450342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7"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p:cNvPicPr preferRelativeResize="0"/>
          <p:nvPr/>
        </p:nvPicPr>
        <p:blipFill rotWithShape="1">
          <a:blip r:embed="rId3">
            <a:alphaModFix/>
          </a:blip>
          <a:srcRect/>
          <a:stretch/>
        </p:blipFill>
        <p:spPr>
          <a:xfrm>
            <a:off x="-31899" y="0"/>
            <a:ext cx="12267717" cy="6985591"/>
          </a:xfrm>
          <a:prstGeom prst="rect">
            <a:avLst/>
          </a:prstGeom>
          <a:noFill/>
          <a:ln>
            <a:noFill/>
          </a:ln>
        </p:spPr>
      </p:pic>
      <p:sp>
        <p:nvSpPr>
          <p:cNvPr id="388" name="Google Shape;388;p7"/>
          <p:cNvSpPr/>
          <p:nvPr/>
        </p:nvSpPr>
        <p:spPr>
          <a:xfrm>
            <a:off x="0" y="-52754"/>
            <a:ext cx="12013274" cy="3481754"/>
          </a:xfrm>
          <a:prstGeom prst="ellipse">
            <a:avLst/>
          </a:prstGeom>
          <a:no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9" name="Google Shape;389;p7"/>
          <p:cNvSpPr/>
          <p:nvPr/>
        </p:nvSpPr>
        <p:spPr>
          <a:xfrm>
            <a:off x="0" y="3339891"/>
            <a:ext cx="5565581" cy="3392645"/>
          </a:xfrm>
          <a:prstGeom prst="ellipse">
            <a:avLst/>
          </a:prstGeom>
          <a:no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0" name="Google Shape;390;p7"/>
          <p:cNvSpPr/>
          <p:nvPr/>
        </p:nvSpPr>
        <p:spPr>
          <a:xfrm>
            <a:off x="6558964" y="3392645"/>
            <a:ext cx="5565581" cy="3392645"/>
          </a:xfrm>
          <a:prstGeom prst="ellipse">
            <a:avLst/>
          </a:prstGeom>
          <a:noFill/>
          <a:ln w="381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2000"/>
                                        <p:tgtEl>
                                          <p:spTgt spid="3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38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89"/>
                                        </p:tgtEl>
                                        <p:attrNameLst>
                                          <p:attrName>style.visibility</p:attrName>
                                        </p:attrNameLst>
                                      </p:cBhvr>
                                      <p:to>
                                        <p:strVal val="visible"/>
                                      </p:to>
                                    </p:set>
                                    <p:animEffect transition="in" filter="fade">
                                      <p:cBhvr>
                                        <p:cTn id="14" dur="2000"/>
                                        <p:tgtEl>
                                          <p:spTgt spid="38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38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90"/>
                                        </p:tgtEl>
                                        <p:attrNameLst>
                                          <p:attrName>style.visibility</p:attrName>
                                        </p:attrNameLst>
                                      </p:cBhvr>
                                      <p:to>
                                        <p:strVal val="visible"/>
                                      </p:to>
                                    </p:set>
                                    <p:animEffect transition="in" filter="fade">
                                      <p:cBhvr>
                                        <p:cTn id="21" dur="2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r="3757" b="4874"/>
          <a:stretch/>
        </p:blipFill>
        <p:spPr>
          <a:xfrm>
            <a:off x="1509823" y="82253"/>
            <a:ext cx="9696893" cy="6902113"/>
          </a:xfrm>
          <a:prstGeom prst="rect">
            <a:avLst/>
          </a:prstGeom>
        </p:spPr>
      </p:pic>
    </p:spTree>
    <p:extLst>
      <p:ext uri="{BB962C8B-B14F-4D97-AF65-F5344CB8AC3E}">
        <p14:creationId xmlns:p14="http://schemas.microsoft.com/office/powerpoint/2010/main" val="345244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331EAB7-E948-42A4-9FA1-5792D9503F82}"/>
              </a:ext>
            </a:extLst>
          </p:cNvPr>
          <p:cNvGrpSpPr/>
          <p:nvPr/>
        </p:nvGrpSpPr>
        <p:grpSpPr>
          <a:xfrm>
            <a:off x="428000" y="-202993"/>
            <a:ext cx="11336000" cy="7060993"/>
            <a:chOff x="427999" y="-33658"/>
            <a:chExt cx="11336000" cy="7060993"/>
          </a:xfrm>
        </p:grpSpPr>
        <p:sp>
          <p:nvSpPr>
            <p:cNvPr id="3" name="Frihandsfigur: Form 2">
              <a:extLst>
                <a:ext uri="{FF2B5EF4-FFF2-40B4-BE49-F238E27FC236}">
                  <a16:creationId xmlns:a16="http://schemas.microsoft.com/office/drawing/2014/main" id="{D7B11D83-906E-4EFD-8766-A999189AB893}"/>
                </a:ext>
              </a:extLst>
            </p:cNvPr>
            <p:cNvSpPr/>
            <p:nvPr/>
          </p:nvSpPr>
          <p:spPr>
            <a:xfrm>
              <a:off x="427999" y="-33658"/>
              <a:ext cx="2771638" cy="6496333"/>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lvl="0" indent="0" algn="l" defTabSz="800100">
                <a:lnSpc>
                  <a:spcPct val="90000"/>
                </a:lnSpc>
                <a:spcBef>
                  <a:spcPct val="0"/>
                </a:spcBef>
                <a:spcAft>
                  <a:spcPct val="35000"/>
                </a:spcAft>
                <a:buNone/>
              </a:pPr>
              <a:r>
                <a:rPr lang="sv-SE" sz="2000" kern="1200"/>
                <a:t>Målbild</a:t>
              </a:r>
            </a:p>
          </p:txBody>
        </p:sp>
        <p:sp>
          <p:nvSpPr>
            <p:cNvPr id="4" name="Ellips 3">
              <a:extLst>
                <a:ext uri="{FF2B5EF4-FFF2-40B4-BE49-F238E27FC236}">
                  <a16:creationId xmlns:a16="http://schemas.microsoft.com/office/drawing/2014/main" id="{08185C04-76D2-4162-8902-29EC643D8F07}"/>
                </a:ext>
              </a:extLst>
            </p:cNvPr>
            <p:cNvSpPr/>
            <p:nvPr/>
          </p:nvSpPr>
          <p:spPr>
            <a:xfrm>
              <a:off x="748230" y="948797"/>
              <a:ext cx="2163279" cy="1278584"/>
            </a:xfrm>
            <a:prstGeom prst="ellipse">
              <a:avLst/>
            </a:prstGeom>
            <a:solidFill>
              <a:schemeClr val="bg1"/>
            </a:solidFill>
          </p:spPr>
          <p:style>
            <a:lnRef idx="0">
              <a:schemeClr val="accent6">
                <a:shade val="80000"/>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5" name="Frihandsfigur: Form 4">
              <a:extLst>
                <a:ext uri="{FF2B5EF4-FFF2-40B4-BE49-F238E27FC236}">
                  <a16:creationId xmlns:a16="http://schemas.microsoft.com/office/drawing/2014/main" id="{4DC1548C-6256-435E-BD72-96437E268931}"/>
                </a:ext>
              </a:extLst>
            </p:cNvPr>
            <p:cNvSpPr/>
            <p:nvPr/>
          </p:nvSpPr>
          <p:spPr>
            <a:xfrm>
              <a:off x="3282786" y="-33658"/>
              <a:ext cx="2771638" cy="6496333"/>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lvl="0" indent="0" algn="l" defTabSz="800100">
                <a:lnSpc>
                  <a:spcPct val="90000"/>
                </a:lnSpc>
                <a:spcBef>
                  <a:spcPct val="0"/>
                </a:spcBef>
                <a:spcAft>
                  <a:spcPct val="35000"/>
                </a:spcAft>
                <a:buNone/>
              </a:pPr>
              <a:r>
                <a:rPr lang="sv-SE" sz="2000" kern="1200"/>
                <a:t>Förutsättningar och framgångsfaktorer</a:t>
              </a:r>
            </a:p>
          </p:txBody>
        </p:sp>
        <p:sp>
          <p:nvSpPr>
            <p:cNvPr id="6" name="Ellips 5">
              <a:extLst>
                <a:ext uri="{FF2B5EF4-FFF2-40B4-BE49-F238E27FC236}">
                  <a16:creationId xmlns:a16="http://schemas.microsoft.com/office/drawing/2014/main" id="{B94C0BCA-1ED7-4C58-814D-F115EE288A8B}"/>
                </a:ext>
              </a:extLst>
            </p:cNvPr>
            <p:cNvSpPr/>
            <p:nvPr/>
          </p:nvSpPr>
          <p:spPr>
            <a:xfrm>
              <a:off x="3586966" y="541867"/>
              <a:ext cx="2163279" cy="1784235"/>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7" name="Frihandsfigur: Form 6">
              <a:extLst>
                <a:ext uri="{FF2B5EF4-FFF2-40B4-BE49-F238E27FC236}">
                  <a16:creationId xmlns:a16="http://schemas.microsoft.com/office/drawing/2014/main" id="{EA68922F-BDBE-4679-834F-68AB27EB5124}"/>
                </a:ext>
              </a:extLst>
            </p:cNvPr>
            <p:cNvSpPr/>
            <p:nvPr/>
          </p:nvSpPr>
          <p:spPr>
            <a:xfrm>
              <a:off x="6137574" y="-33658"/>
              <a:ext cx="2771638" cy="6496333"/>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lvl="0" indent="0" algn="l" defTabSz="800100">
                <a:lnSpc>
                  <a:spcPct val="90000"/>
                </a:lnSpc>
                <a:spcBef>
                  <a:spcPct val="0"/>
                </a:spcBef>
                <a:spcAft>
                  <a:spcPct val="35000"/>
                </a:spcAft>
                <a:buNone/>
              </a:pPr>
              <a:r>
                <a:rPr lang="sv-SE" sz="2000" kern="1200"/>
                <a:t>Fokusområden</a:t>
              </a:r>
              <a:r>
                <a:rPr lang="sv-SE" sz="1800" kern="1200"/>
                <a:t> </a:t>
              </a:r>
              <a:endParaRPr lang="sv-SE" sz="1800" i="1" kern="1200"/>
            </a:p>
            <a:p>
              <a:pPr marL="171450" lvl="1" indent="-171450" algn="l" defTabSz="711200">
                <a:lnSpc>
                  <a:spcPct val="90000"/>
                </a:lnSpc>
                <a:spcBef>
                  <a:spcPct val="0"/>
                </a:spcBef>
                <a:spcAft>
                  <a:spcPct val="15000"/>
                </a:spcAft>
                <a:buChar char="•"/>
              </a:pPr>
              <a:endParaRPr lang="sv-SE" sz="1600" kern="1200"/>
            </a:p>
            <a:p>
              <a:pPr marL="171450" lvl="1" indent="-171450" algn="l" defTabSz="711200">
                <a:lnSpc>
                  <a:spcPct val="90000"/>
                </a:lnSpc>
                <a:spcBef>
                  <a:spcPct val="0"/>
                </a:spcBef>
                <a:spcAft>
                  <a:spcPct val="15000"/>
                </a:spcAft>
                <a:buChar char="•"/>
              </a:pPr>
              <a:endParaRPr lang="sv-SE" sz="1600" kern="1200"/>
            </a:p>
          </p:txBody>
        </p:sp>
        <p:sp>
          <p:nvSpPr>
            <p:cNvPr id="8" name="Ellips 7" descr="Hjärta med puls kontur">
              <a:extLst>
                <a:ext uri="{FF2B5EF4-FFF2-40B4-BE49-F238E27FC236}">
                  <a16:creationId xmlns:a16="http://schemas.microsoft.com/office/drawing/2014/main" id="{6732D0E6-19EA-44E6-A04A-3384D3F46F63}"/>
                </a:ext>
              </a:extLst>
            </p:cNvPr>
            <p:cNvSpPr/>
            <p:nvPr/>
          </p:nvSpPr>
          <p:spPr>
            <a:xfrm>
              <a:off x="6441753" y="541867"/>
              <a:ext cx="2163279" cy="1832369"/>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9" name="Frihandsfigur: Form 8">
              <a:extLst>
                <a:ext uri="{FF2B5EF4-FFF2-40B4-BE49-F238E27FC236}">
                  <a16:creationId xmlns:a16="http://schemas.microsoft.com/office/drawing/2014/main" id="{E9B39413-6025-4580-B4C0-22819CE707DF}"/>
                </a:ext>
              </a:extLst>
            </p:cNvPr>
            <p:cNvSpPr/>
            <p:nvPr/>
          </p:nvSpPr>
          <p:spPr>
            <a:xfrm>
              <a:off x="8992361" y="-33658"/>
              <a:ext cx="2771638" cy="6496333"/>
            </a:xfrm>
            <a:custGeom>
              <a:avLst/>
              <a:gdLst>
                <a:gd name="connsiteX0" fmla="*/ 0 w 2771638"/>
                <a:gd name="connsiteY0" fmla="*/ 277164 h 6496333"/>
                <a:gd name="connsiteX1" fmla="*/ 277164 w 2771638"/>
                <a:gd name="connsiteY1" fmla="*/ 0 h 6496333"/>
                <a:gd name="connsiteX2" fmla="*/ 2494474 w 2771638"/>
                <a:gd name="connsiteY2" fmla="*/ 0 h 6496333"/>
                <a:gd name="connsiteX3" fmla="*/ 2771638 w 2771638"/>
                <a:gd name="connsiteY3" fmla="*/ 277164 h 6496333"/>
                <a:gd name="connsiteX4" fmla="*/ 2771638 w 2771638"/>
                <a:gd name="connsiteY4" fmla="*/ 6219169 h 6496333"/>
                <a:gd name="connsiteX5" fmla="*/ 2494474 w 2771638"/>
                <a:gd name="connsiteY5" fmla="*/ 6496333 h 6496333"/>
                <a:gd name="connsiteX6" fmla="*/ 277164 w 2771638"/>
                <a:gd name="connsiteY6" fmla="*/ 6496333 h 6496333"/>
                <a:gd name="connsiteX7" fmla="*/ 0 w 2771638"/>
                <a:gd name="connsiteY7" fmla="*/ 6219169 h 6496333"/>
                <a:gd name="connsiteX8" fmla="*/ 0 w 2771638"/>
                <a:gd name="connsiteY8" fmla="*/ 277164 h 64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638" h="6496333">
                  <a:moveTo>
                    <a:pt x="0" y="277164"/>
                  </a:moveTo>
                  <a:cubicBezTo>
                    <a:pt x="0" y="124091"/>
                    <a:pt x="124091" y="0"/>
                    <a:pt x="277164" y="0"/>
                  </a:cubicBezTo>
                  <a:lnTo>
                    <a:pt x="2494474" y="0"/>
                  </a:lnTo>
                  <a:cubicBezTo>
                    <a:pt x="2647547" y="0"/>
                    <a:pt x="2771638" y="124091"/>
                    <a:pt x="2771638" y="277164"/>
                  </a:cubicBezTo>
                  <a:lnTo>
                    <a:pt x="2771638" y="6219169"/>
                  </a:lnTo>
                  <a:cubicBezTo>
                    <a:pt x="2771638" y="6372242"/>
                    <a:pt x="2647547" y="6496333"/>
                    <a:pt x="2494474" y="6496333"/>
                  </a:cubicBezTo>
                  <a:lnTo>
                    <a:pt x="277164" y="6496333"/>
                  </a:lnTo>
                  <a:cubicBezTo>
                    <a:pt x="124091" y="6496333"/>
                    <a:pt x="0" y="6372242"/>
                    <a:pt x="0" y="6219169"/>
                  </a:cubicBezTo>
                  <a:lnTo>
                    <a:pt x="0" y="277164"/>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2598533" rIns="128016" bIns="1427283" numCol="1" spcCol="1270" anchor="t" anchorCtr="1">
              <a:noAutofit/>
            </a:bodyPr>
            <a:lstStyle/>
            <a:p>
              <a:pPr marL="0" lvl="0" indent="0" algn="l" defTabSz="800100">
                <a:lnSpc>
                  <a:spcPct val="90000"/>
                </a:lnSpc>
                <a:spcBef>
                  <a:spcPct val="0"/>
                </a:spcBef>
                <a:spcAft>
                  <a:spcPct val="35000"/>
                </a:spcAft>
                <a:buNone/>
              </a:pPr>
              <a:r>
                <a:rPr lang="sv-SE" sz="2000" dirty="0"/>
                <a:t>Gemensamma s</a:t>
              </a:r>
              <a:r>
                <a:rPr lang="sv-SE" sz="2000" kern="1200" dirty="0"/>
                <a:t>atsningar</a:t>
              </a:r>
              <a:r>
                <a:rPr lang="sv-SE" sz="1800" kern="1200" dirty="0"/>
                <a:t> </a:t>
              </a:r>
              <a:endParaRPr lang="sv-SE" sz="1800" i="1" kern="1200" dirty="0"/>
            </a:p>
            <a:p>
              <a:pPr marL="171450" lvl="1" indent="-171450" algn="l" defTabSz="711200">
                <a:lnSpc>
                  <a:spcPct val="90000"/>
                </a:lnSpc>
                <a:spcBef>
                  <a:spcPct val="0"/>
                </a:spcBef>
                <a:spcAft>
                  <a:spcPct val="15000"/>
                </a:spcAft>
                <a:buChar char="•"/>
              </a:pPr>
              <a:endParaRPr lang="sv-SE" sz="1600" kern="1200" dirty="0"/>
            </a:p>
          </p:txBody>
        </p:sp>
        <p:sp>
          <p:nvSpPr>
            <p:cNvPr id="10" name="Ellips 9" descr="Glödlampa och penna kontur">
              <a:extLst>
                <a:ext uri="{FF2B5EF4-FFF2-40B4-BE49-F238E27FC236}">
                  <a16:creationId xmlns:a16="http://schemas.microsoft.com/office/drawing/2014/main" id="{78ACBC16-B2D9-4E75-89B0-04B590A78EBB}"/>
                </a:ext>
              </a:extLst>
            </p:cNvPr>
            <p:cNvSpPr/>
            <p:nvPr/>
          </p:nvSpPr>
          <p:spPr>
            <a:xfrm>
              <a:off x="9296540" y="383822"/>
              <a:ext cx="2163279" cy="1990415"/>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0">
              <a:schemeClr val="accent6">
                <a:shade val="80000"/>
                <a:hueOff val="0"/>
                <a:satOff val="0"/>
                <a:lumOff val="0"/>
                <a:alphaOff val="0"/>
              </a:schemeClr>
            </a:lnRef>
            <a:fillRef idx="1">
              <a:scrgbClr r="0" g="0" b="0"/>
            </a:fillRef>
            <a:effectRef idx="2">
              <a:schemeClr val="accent6">
                <a:tint val="40000"/>
                <a:hueOff val="0"/>
                <a:satOff val="0"/>
                <a:lumOff val="0"/>
                <a:alphaOff val="0"/>
              </a:schemeClr>
            </a:effectRef>
            <a:fontRef idx="minor">
              <a:schemeClr val="lt1">
                <a:hueOff val="0"/>
                <a:satOff val="0"/>
                <a:lumOff val="0"/>
                <a:alphaOff val="0"/>
              </a:schemeClr>
            </a:fontRef>
          </p:style>
        </p:sp>
        <p:sp>
          <p:nvSpPr>
            <p:cNvPr id="11" name="Pil: vänster-höger 10">
              <a:extLst>
                <a:ext uri="{FF2B5EF4-FFF2-40B4-BE49-F238E27FC236}">
                  <a16:creationId xmlns:a16="http://schemas.microsoft.com/office/drawing/2014/main" id="{15EA13C7-1E97-46FE-9E5D-F1733D1179A0}"/>
                </a:ext>
              </a:extLst>
            </p:cNvPr>
            <p:cNvSpPr/>
            <p:nvPr/>
          </p:nvSpPr>
          <p:spPr>
            <a:xfrm>
              <a:off x="891783" y="6120727"/>
              <a:ext cx="10491581" cy="906608"/>
            </a:xfrm>
            <a:prstGeom prst="leftRightArrow">
              <a:avLst/>
            </a:prstGeom>
          </p:spPr>
          <p:style>
            <a:lnRef idx="0">
              <a:schemeClr val="lt1">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dk1">
                <a:hueOff val="0"/>
                <a:satOff val="0"/>
                <a:lumOff val="0"/>
                <a:alphaOff val="0"/>
              </a:schemeClr>
            </a:fontRef>
          </p:style>
        </p:sp>
      </p:grpSp>
      <p:sp>
        <p:nvSpPr>
          <p:cNvPr id="12" name="textruta 11">
            <a:extLst>
              <a:ext uri="{FF2B5EF4-FFF2-40B4-BE49-F238E27FC236}">
                <a16:creationId xmlns:a16="http://schemas.microsoft.com/office/drawing/2014/main" id="{92A8701B-FD30-42E1-BB57-B0B1C94C788C}"/>
              </a:ext>
            </a:extLst>
          </p:cNvPr>
          <p:cNvSpPr txBox="1"/>
          <p:nvPr/>
        </p:nvSpPr>
        <p:spPr>
          <a:xfrm>
            <a:off x="4832710" y="6220030"/>
            <a:ext cx="3370997" cy="369332"/>
          </a:xfrm>
          <a:prstGeom prst="rect">
            <a:avLst/>
          </a:prstGeom>
          <a:noFill/>
        </p:spPr>
        <p:txBody>
          <a:bodyPr wrap="square" rtlCol="0">
            <a:spAutoFit/>
          </a:bodyPr>
          <a:lstStyle/>
          <a:p>
            <a:r>
              <a:rPr lang="sv-SE"/>
              <a:t>Indikatorer- uppföljning</a:t>
            </a:r>
          </a:p>
        </p:txBody>
      </p:sp>
      <p:pic>
        <p:nvPicPr>
          <p:cNvPr id="13" name="Bildobjekt 12">
            <a:extLst>
              <a:ext uri="{FF2B5EF4-FFF2-40B4-BE49-F238E27FC236}">
                <a16:creationId xmlns:a16="http://schemas.microsoft.com/office/drawing/2014/main" id="{0C6E97F6-F0D8-4718-B56B-C5A2C6355ED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0707" y="561193"/>
            <a:ext cx="2478324" cy="1737700"/>
          </a:xfrm>
          <a:prstGeom prst="rect">
            <a:avLst/>
          </a:prstGeom>
        </p:spPr>
      </p:pic>
    </p:spTree>
    <p:extLst>
      <p:ext uri="{BB962C8B-B14F-4D97-AF65-F5344CB8AC3E}">
        <p14:creationId xmlns:p14="http://schemas.microsoft.com/office/powerpoint/2010/main" val="299291189"/>
      </p:ext>
    </p:extLst>
  </p:cSld>
  <p:clrMapOvr>
    <a:masterClrMapping/>
  </p:clrMapOvr>
</p:sld>
</file>

<file path=ppt/theme/theme1.xml><?xml version="1.0" encoding="utf-8"?>
<a:theme xmlns:a="http://schemas.openxmlformats.org/drawingml/2006/main" name="SKL PPT Vit">
  <a:themeElements>
    <a:clrScheme name="FoU ljusgrön">
      <a:dk1>
        <a:sysClr val="windowText" lastClr="000000"/>
      </a:dk1>
      <a:lt1>
        <a:sysClr val="window" lastClr="FFFFFF"/>
      </a:lt1>
      <a:dk2>
        <a:srgbClr val="44546A"/>
      </a:dk2>
      <a:lt2>
        <a:srgbClr val="E7E6E6"/>
      </a:lt2>
      <a:accent1>
        <a:srgbClr val="8EAD5D"/>
      </a:accent1>
      <a:accent2>
        <a:srgbClr val="768CC6"/>
      </a:accent2>
      <a:accent3>
        <a:srgbClr val="A5A5A5"/>
      </a:accent3>
      <a:accent4>
        <a:srgbClr val="E68B56"/>
      </a:accent4>
      <a:accent5>
        <a:srgbClr val="891C00"/>
      </a:accent5>
      <a:accent6>
        <a:srgbClr val="598E1C"/>
      </a:accent6>
      <a:hlink>
        <a:srgbClr val="768CC6"/>
      </a:hlink>
      <a:folHlink>
        <a:srgbClr val="A5A5A5"/>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2.xml><?xml version="1.0" encoding="utf-8"?>
<a:theme xmlns:a="http://schemas.openxmlformats.org/drawingml/2006/main" name="1_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3.xml><?xml version="1.0" encoding="utf-8"?>
<a:theme xmlns:a="http://schemas.openxmlformats.org/drawingml/2006/main" name="1_Anpassad formgivning">
  <a:themeElements>
    <a:clrScheme name="FoU ljusgrön">
      <a:dk1>
        <a:sysClr val="windowText" lastClr="000000"/>
      </a:dk1>
      <a:lt1>
        <a:sysClr val="window" lastClr="FFFFFF"/>
      </a:lt1>
      <a:dk2>
        <a:srgbClr val="44546A"/>
      </a:dk2>
      <a:lt2>
        <a:srgbClr val="E7E6E6"/>
      </a:lt2>
      <a:accent1>
        <a:srgbClr val="8EAD5D"/>
      </a:accent1>
      <a:accent2>
        <a:srgbClr val="768CC6"/>
      </a:accent2>
      <a:accent3>
        <a:srgbClr val="A5A5A5"/>
      </a:accent3>
      <a:accent4>
        <a:srgbClr val="E68B56"/>
      </a:accent4>
      <a:accent5>
        <a:srgbClr val="891C00"/>
      </a:accent5>
      <a:accent6>
        <a:srgbClr val="598E1C"/>
      </a:accent6>
      <a:hlink>
        <a:srgbClr val="768CC6"/>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 i Sörmland_ Nära vård 22" id="{58F76CF7-B25F-4B0B-BE23-D90955ED95D2}" vid="{709318FA-ADF7-4C7F-A051-B009E402EECB}"/>
    </a:ext>
  </a:extLst>
</a:theme>
</file>

<file path=ppt/theme/theme4.xml><?xml version="1.0" encoding="utf-8"?>
<a:theme xmlns:a="http://schemas.openxmlformats.org/drawingml/2006/main" name="2_Anpassad formgivning">
  <a:themeElements>
    <a:clrScheme name="Anpassat 5">
      <a:dk1>
        <a:sysClr val="windowText" lastClr="000000"/>
      </a:dk1>
      <a:lt1>
        <a:sysClr val="window" lastClr="FFFFFF"/>
      </a:lt1>
      <a:dk2>
        <a:srgbClr val="44546A"/>
      </a:dk2>
      <a:lt2>
        <a:srgbClr val="E7E6E6"/>
      </a:lt2>
      <a:accent1>
        <a:srgbClr val="8EAD5D"/>
      </a:accent1>
      <a:accent2>
        <a:srgbClr val="768CC6"/>
      </a:accent2>
      <a:accent3>
        <a:srgbClr val="E68B56"/>
      </a:accent3>
      <a:accent4>
        <a:srgbClr val="891C00"/>
      </a:accent4>
      <a:accent5>
        <a:srgbClr val="A5A5A5"/>
      </a:accent5>
      <a:accent6>
        <a:srgbClr val="598E1C"/>
      </a:accent6>
      <a:hlink>
        <a:srgbClr val="768CC6"/>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 i Sörmland_ Nära vård 22" id="{58F76CF7-B25F-4B0B-BE23-D90955ED95D2}" vid="{709318FA-ADF7-4C7F-A051-B009E402EECB}"/>
    </a:ext>
  </a:extLst>
</a:theme>
</file>

<file path=ppt/theme/theme5.xml><?xml version="1.0" encoding="utf-8"?>
<a:theme xmlns:a="http://schemas.openxmlformats.org/drawingml/2006/main" name="3_Anpassad formgivning">
  <a:themeElements>
    <a:clrScheme name="Anpassat 5">
      <a:dk1>
        <a:sysClr val="windowText" lastClr="000000"/>
      </a:dk1>
      <a:lt1>
        <a:sysClr val="window" lastClr="FFFFFF"/>
      </a:lt1>
      <a:dk2>
        <a:srgbClr val="44546A"/>
      </a:dk2>
      <a:lt2>
        <a:srgbClr val="E7E6E6"/>
      </a:lt2>
      <a:accent1>
        <a:srgbClr val="8EAD5D"/>
      </a:accent1>
      <a:accent2>
        <a:srgbClr val="768CC6"/>
      </a:accent2>
      <a:accent3>
        <a:srgbClr val="E68B56"/>
      </a:accent3>
      <a:accent4>
        <a:srgbClr val="891C00"/>
      </a:accent4>
      <a:accent5>
        <a:srgbClr val="A5A5A5"/>
      </a:accent5>
      <a:accent6>
        <a:srgbClr val="598E1C"/>
      </a:accent6>
      <a:hlink>
        <a:srgbClr val="768CC6"/>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 i Sörmland_ Nära vård 22" id="{58F76CF7-B25F-4B0B-BE23-D90955ED95D2}" vid="{709318FA-ADF7-4C7F-A051-B009E402EECB}"/>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7F88D5F6EE300419D67537F6FEFB99F" ma:contentTypeVersion="14" ma:contentTypeDescription="Skapa ett nytt dokument." ma:contentTypeScope="" ma:versionID="dd8e9e0dbcca434dcf9825c19a32af3d">
  <xsd:schema xmlns:xsd="http://www.w3.org/2001/XMLSchema" xmlns:xs="http://www.w3.org/2001/XMLSchema" xmlns:p="http://schemas.microsoft.com/office/2006/metadata/properties" xmlns:ns2="ddc78263-9d85-4a4f-b8fd-54dad55d3c65" xmlns:ns3="4d3b886e-535a-4043-92dc-d8a291ae1e3a" targetNamespace="http://schemas.microsoft.com/office/2006/metadata/properties" ma:root="true" ma:fieldsID="9bd302ea9e2f6900ed5bc2adac64279e" ns2:_="" ns3:_="">
    <xsd:import namespace="ddc78263-9d85-4a4f-b8fd-54dad55d3c65"/>
    <xsd:import namespace="4d3b886e-535a-4043-92dc-d8a291ae1e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78263-9d85-4a4f-b8fd-54dad55d3c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83033479-00a1-441d-aa89-a8735686c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886e-535a-4043-92dc-d8a291ae1e3a"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224dcfb9-2b19-47cd-9e19-550d8a5b7b47}" ma:internalName="TaxCatchAll" ma:showField="CatchAllData" ma:web="4d3b886e-535a-4043-92dc-d8a291ae1e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886e-535a-4043-92dc-d8a291ae1e3a" xsi:nil="true"/>
    <lcf76f155ced4ddcb4097134ff3c332f xmlns="ddc78263-9d85-4a4f-b8fd-54dad55d3c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F392E4-7AC7-4DBA-BFA5-8B29C0C4EAD6}">
  <ds:schemaRefs>
    <ds:schemaRef ds:uri="4d3b886e-535a-4043-92dc-d8a291ae1e3a"/>
    <ds:schemaRef ds:uri="ddc78263-9d85-4a4f-b8fd-54dad55d3c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B849EF-D586-4914-945C-E7471DF53639}">
  <ds:schemaRefs>
    <ds:schemaRef ds:uri="http://schemas.microsoft.com/sharepoint/v3/contenttype/forms"/>
  </ds:schemaRefs>
</ds:datastoreItem>
</file>

<file path=customXml/itemProps3.xml><?xml version="1.0" encoding="utf-8"?>
<ds:datastoreItem xmlns:ds="http://schemas.openxmlformats.org/officeDocument/2006/customXml" ds:itemID="{D8395065-7113-4BCC-AA27-922F518ABA0F}">
  <ds:schemaRefs>
    <ds:schemaRef ds:uri="4d3b886e-535a-4043-92dc-d8a291ae1e3a"/>
    <ds:schemaRef ds:uri="ddc78263-9d85-4a4f-b8fd-54dad55d3c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FoU i Sörmland_bred</Template>
  <TotalTime>15</TotalTime>
  <Words>4161</Words>
  <Application>Microsoft Office PowerPoint</Application>
  <PresentationFormat>Bredbild</PresentationFormat>
  <Paragraphs>391</Paragraphs>
  <Slides>28</Slides>
  <Notes>27</Notes>
  <HiddenSlides>0</HiddenSlides>
  <MMClips>1</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28</vt:i4>
      </vt:variant>
    </vt:vector>
  </HeadingPairs>
  <TitlesOfParts>
    <vt:vector size="41" baseType="lpstr">
      <vt:lpstr>Arial</vt:lpstr>
      <vt:lpstr>Calibri</vt:lpstr>
      <vt:lpstr>Calibri Light</vt:lpstr>
      <vt:lpstr>Franklin Gothic Book</vt:lpstr>
      <vt:lpstr>Georgia</vt:lpstr>
      <vt:lpstr>Roboto-web</vt:lpstr>
      <vt:lpstr>Symbol</vt:lpstr>
      <vt:lpstr>Times New Roman</vt:lpstr>
      <vt:lpstr>SKL PPT Vit</vt:lpstr>
      <vt:lpstr>1_SKL PPT Vit</vt:lpstr>
      <vt:lpstr>1_Anpassad formgivning</vt:lpstr>
      <vt:lpstr>2_Anpassad formgivning</vt:lpstr>
      <vt:lpstr>3_Anpassad formgivning</vt:lpstr>
      <vt:lpstr>Instruktioner</vt:lpstr>
      <vt:lpstr>PowerPoint-presentation</vt:lpstr>
      <vt:lpstr>Introduktionsfilm om Nära vård</vt:lpstr>
      <vt:lpstr>Introduktionsfilm om Nära vård</vt:lpstr>
      <vt:lpstr>PowerPoint-presentation</vt:lpstr>
      <vt:lpstr>PowerPoint-presentation</vt:lpstr>
      <vt:lpstr>PowerPoint-presentation</vt:lpstr>
      <vt:lpstr>PowerPoint-presentation</vt:lpstr>
      <vt:lpstr>PowerPoint-presentation</vt:lpstr>
      <vt:lpstr>Målbild</vt:lpstr>
      <vt:lpstr>Vad kan nära vård innebära för sörmlänningen?</vt:lpstr>
      <vt:lpstr>Vad kan nära vård innebära för medarbetaren?</vt:lpstr>
      <vt:lpstr>Vad kan nära vård innebära för organisationen?</vt:lpstr>
      <vt:lpstr>PowerPoint-presentation</vt:lpstr>
      <vt:lpstr> Vad behöver vi? (förutsättningar och framgångsfaktorer) </vt:lpstr>
      <vt:lpstr>Hur ska vi nå målbilden? </vt:lpstr>
      <vt:lpstr>PowerPoint-presentation</vt:lpstr>
      <vt:lpstr>Syfte med fokusområden</vt:lpstr>
      <vt:lpstr>Definition fokusområde inom Nära vård</vt:lpstr>
      <vt:lpstr>Fokusområden 2023-2027</vt:lpstr>
      <vt:lpstr>Personcentrering</vt:lpstr>
      <vt:lpstr>Hälsofrämjande och förebyggande</vt:lpstr>
      <vt:lpstr>PowerPoint-presentation</vt:lpstr>
      <vt:lpstr>En gemensam satsning – en gemensam struktur </vt:lpstr>
      <vt:lpstr>PowerPoint-presentation</vt:lpstr>
      <vt:lpstr>PowerPoint-presentation</vt:lpstr>
      <vt:lpstr>Tips för inspiration och mer information</vt:lpstr>
      <vt:lpstr>Diskussionsfrågor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Karolina Ehnsiö</dc:creator>
  <cp:lastModifiedBy>Lena Stenbrink</cp:lastModifiedBy>
  <cp:revision>3</cp:revision>
  <dcterms:created xsi:type="dcterms:W3CDTF">2022-03-04T06:34:29Z</dcterms:created>
  <dcterms:modified xsi:type="dcterms:W3CDTF">2023-02-28T15:18:15Z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0x01010017F88D5F6EE300419D67537F6FEFB99F</vt:lpwstr>
  </property>
  <property fmtid="{D5CDD505-2E9C-101B-9397-08002B2CF9AE}" pid="3" name="MediaServiceImageTags">
    <vt:lpwstr/>
  </property>
</Properties>
</file>