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15"/>
  </p:notesMasterIdLst>
  <p:handoutMasterIdLst>
    <p:handoutMasterId r:id="rId16"/>
  </p:handoutMasterIdLst>
  <p:sldIdLst>
    <p:sldId id="278" r:id="rId5"/>
    <p:sldId id="287" r:id="rId6"/>
    <p:sldId id="288" r:id="rId7"/>
    <p:sldId id="289" r:id="rId8"/>
    <p:sldId id="290" r:id="rId9"/>
    <p:sldId id="291" r:id="rId10"/>
    <p:sldId id="292" r:id="rId11"/>
    <p:sldId id="293" r:id="rId12"/>
    <p:sldId id="294" r:id="rId13"/>
    <p:sldId id="295"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03"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1C00"/>
    <a:srgbClr val="598E1C"/>
    <a:srgbClr val="8EAD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56" d="100"/>
          <a:sy n="156" d="100"/>
        </p:scale>
        <p:origin x="420" y="150"/>
      </p:cViewPr>
      <p:guideLst>
        <p:guide orient="horz" pos="1003"/>
        <p:guide pos="3840"/>
      </p:guideLst>
    </p:cSldViewPr>
  </p:slideViewPr>
  <p:notesTextViewPr>
    <p:cViewPr>
      <p:scale>
        <a:sx n="3" d="2"/>
        <a:sy n="3" d="2"/>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na Stenbrink" userId="76d668a3-1792-4eeb-8f69-f11d233818cd" providerId="ADAL" clId="{1F2B63B4-B919-4751-93FF-9A1CE1A29DFA}"/>
    <pc:docChg chg="modSld">
      <pc:chgData name="Lena Stenbrink" userId="76d668a3-1792-4eeb-8f69-f11d233818cd" providerId="ADAL" clId="{1F2B63B4-B919-4751-93FF-9A1CE1A29DFA}" dt="2023-02-24T15:41:07.026" v="34" actId="1035"/>
      <pc:docMkLst>
        <pc:docMk/>
      </pc:docMkLst>
      <pc:sldChg chg="modSp mod">
        <pc:chgData name="Lena Stenbrink" userId="76d668a3-1792-4eeb-8f69-f11d233818cd" providerId="ADAL" clId="{1F2B63B4-B919-4751-93FF-9A1CE1A29DFA}" dt="2023-02-24T15:40:49.489" v="15" actId="1035"/>
        <pc:sldMkLst>
          <pc:docMk/>
          <pc:sldMk cId="3447568999" sldId="292"/>
        </pc:sldMkLst>
        <pc:spChg chg="mod">
          <ac:chgData name="Lena Stenbrink" userId="76d668a3-1792-4eeb-8f69-f11d233818cd" providerId="ADAL" clId="{1F2B63B4-B919-4751-93FF-9A1CE1A29DFA}" dt="2023-02-24T15:40:49.489" v="15" actId="1035"/>
          <ac:spMkLst>
            <pc:docMk/>
            <pc:sldMk cId="3447568999" sldId="292"/>
            <ac:spMk id="3" creationId="{22880782-E4E9-24FE-2CA6-C515B3304FD0}"/>
          </ac:spMkLst>
        </pc:spChg>
      </pc:sldChg>
      <pc:sldChg chg="modSp mod">
        <pc:chgData name="Lena Stenbrink" userId="76d668a3-1792-4eeb-8f69-f11d233818cd" providerId="ADAL" clId="{1F2B63B4-B919-4751-93FF-9A1CE1A29DFA}" dt="2023-02-24T15:41:00.017" v="28" actId="1035"/>
        <pc:sldMkLst>
          <pc:docMk/>
          <pc:sldMk cId="2064318693" sldId="294"/>
        </pc:sldMkLst>
        <pc:spChg chg="mod">
          <ac:chgData name="Lena Stenbrink" userId="76d668a3-1792-4eeb-8f69-f11d233818cd" providerId="ADAL" clId="{1F2B63B4-B919-4751-93FF-9A1CE1A29DFA}" dt="2023-02-24T15:41:00.017" v="28" actId="1035"/>
          <ac:spMkLst>
            <pc:docMk/>
            <pc:sldMk cId="2064318693" sldId="294"/>
            <ac:spMk id="3" creationId="{4754392E-80F1-D675-8DEE-08FA6272C5F3}"/>
          </ac:spMkLst>
        </pc:spChg>
      </pc:sldChg>
      <pc:sldChg chg="modSp mod">
        <pc:chgData name="Lena Stenbrink" userId="76d668a3-1792-4eeb-8f69-f11d233818cd" providerId="ADAL" clId="{1F2B63B4-B919-4751-93FF-9A1CE1A29DFA}" dt="2023-02-24T15:41:07.026" v="34" actId="1035"/>
        <pc:sldMkLst>
          <pc:docMk/>
          <pc:sldMk cId="3341661741" sldId="295"/>
        </pc:sldMkLst>
        <pc:spChg chg="mod">
          <ac:chgData name="Lena Stenbrink" userId="76d668a3-1792-4eeb-8f69-f11d233818cd" providerId="ADAL" clId="{1F2B63B4-B919-4751-93FF-9A1CE1A29DFA}" dt="2023-02-24T15:41:07.026" v="34" actId="1035"/>
          <ac:spMkLst>
            <pc:docMk/>
            <pc:sldMk cId="3341661741" sldId="295"/>
            <ac:spMk id="3" creationId="{FB5E310D-42C5-1FBC-D28D-743B285D579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532FD2F5-1F6A-490B-A287-825244541E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469719A1-A954-44AF-B97C-16F922C6382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92C7539-CC02-408F-966F-5F90CCAC9D2D}" type="datetimeFigureOut">
              <a:rPr lang="sv-SE" smtClean="0"/>
              <a:t>2023-02-24</a:t>
            </a:fld>
            <a:endParaRPr lang="sv-SE"/>
          </a:p>
        </p:txBody>
      </p:sp>
      <p:sp>
        <p:nvSpPr>
          <p:cNvPr id="4" name="Platshållare för sidfot 3">
            <a:extLst>
              <a:ext uri="{FF2B5EF4-FFF2-40B4-BE49-F238E27FC236}">
                <a16:creationId xmlns:a16="http://schemas.microsoft.com/office/drawing/2014/main" id="{BC5A02A1-E053-4FEC-AF4C-AE246852043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5A9CB5C6-60A1-4C83-9B33-29E455491A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5AEC4CE-C2B5-4147-8A67-A971DD30EB10}" type="slidenum">
              <a:rPr lang="sv-SE" smtClean="0"/>
              <a:t>‹#›</a:t>
            </a:fld>
            <a:endParaRPr lang="sv-SE"/>
          </a:p>
        </p:txBody>
      </p:sp>
    </p:spTree>
    <p:extLst>
      <p:ext uri="{BB962C8B-B14F-4D97-AF65-F5344CB8AC3E}">
        <p14:creationId xmlns:p14="http://schemas.microsoft.com/office/powerpoint/2010/main" val="32018510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59D87B-B5FC-436A-B375-09BC3597837A}" type="datetimeFigureOut">
              <a:rPr lang="sv-SE" smtClean="0"/>
              <a:t>2023-02-24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8DAC6-6BFF-4C04-BE07-4E1D4B653556}" type="slidenum">
              <a:rPr lang="sv-SE" smtClean="0"/>
              <a:t>‹#›</a:t>
            </a:fld>
            <a:endParaRPr lang="sv-SE"/>
          </a:p>
        </p:txBody>
      </p:sp>
    </p:spTree>
    <p:extLst>
      <p:ext uri="{BB962C8B-B14F-4D97-AF65-F5344CB8AC3E}">
        <p14:creationId xmlns:p14="http://schemas.microsoft.com/office/powerpoint/2010/main" val="13719741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Rubrikbild">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a:extLst>
              <a:ext uri="{FF2B5EF4-FFF2-40B4-BE49-F238E27FC236}">
                <a16:creationId xmlns:a16="http://schemas.microsoft.com/office/drawing/2014/main" id="{CA1B356A-6645-4A05-807C-4CC7DEC2C2F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323199" y="1246909"/>
            <a:ext cx="7545602" cy="5290668"/>
          </a:xfrm>
          <a:prstGeom prst="rect">
            <a:avLst/>
          </a:prstGeom>
        </p:spPr>
      </p:pic>
      <p:sp>
        <p:nvSpPr>
          <p:cNvPr id="2" name="textruta 1">
            <a:extLst>
              <a:ext uri="{FF2B5EF4-FFF2-40B4-BE49-F238E27FC236}">
                <a16:creationId xmlns:a16="http://schemas.microsoft.com/office/drawing/2014/main" id="{B088EE3E-8040-4173-8B1E-684B4F6E3294}"/>
              </a:ext>
            </a:extLst>
          </p:cNvPr>
          <p:cNvSpPr txBox="1"/>
          <p:nvPr userDrawn="1"/>
        </p:nvSpPr>
        <p:spPr>
          <a:xfrm>
            <a:off x="1827759" y="235892"/>
            <a:ext cx="8532277" cy="7694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4400" dirty="0">
                <a:solidFill>
                  <a:srgbClr val="891C00"/>
                </a:solidFill>
              </a:rPr>
              <a:t>FoU i Sörmland</a:t>
            </a:r>
            <a:endParaRPr lang="sv-SE" sz="4400" dirty="0"/>
          </a:p>
        </p:txBody>
      </p:sp>
      <p:sp>
        <p:nvSpPr>
          <p:cNvPr id="3" name="textruta 2">
            <a:extLst>
              <a:ext uri="{FF2B5EF4-FFF2-40B4-BE49-F238E27FC236}">
                <a16:creationId xmlns:a16="http://schemas.microsoft.com/office/drawing/2014/main" id="{2EDDAA74-FD01-4E44-B3C3-8CC38ABCE058}"/>
              </a:ext>
            </a:extLst>
          </p:cNvPr>
          <p:cNvSpPr txBox="1"/>
          <p:nvPr userDrawn="1"/>
        </p:nvSpPr>
        <p:spPr>
          <a:xfrm>
            <a:off x="1809802" y="842462"/>
            <a:ext cx="8550234" cy="67710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sv-SE" sz="2000" dirty="0">
                <a:solidFill>
                  <a:srgbClr val="891C00"/>
                </a:solidFill>
              </a:rPr>
              <a:t>Kommuner &amp; region i samverkan</a:t>
            </a:r>
          </a:p>
          <a:p>
            <a:endParaRPr lang="sv-SE" dirty="0"/>
          </a:p>
        </p:txBody>
      </p:sp>
    </p:spTree>
    <p:extLst>
      <p:ext uri="{BB962C8B-B14F-4D97-AF65-F5344CB8AC3E}">
        <p14:creationId xmlns:p14="http://schemas.microsoft.com/office/powerpoint/2010/main" val="34285444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3065532" y="5421664"/>
            <a:ext cx="6044750" cy="840221"/>
          </a:xfrm>
        </p:spPr>
        <p:txBody>
          <a:bodyPr>
            <a:normAutofit/>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p:txBody>
          <a:bodyPr/>
          <a:lstStyle/>
          <a:p>
            <a:fld id="{F60C3B27-7471-409C-AF6F-732C5E7EAB41}" type="datetime1">
              <a:rPr lang="sv-SE" smtClean="0"/>
              <a:t>2023-02-24</a:t>
            </a:fld>
            <a:endParaRPr lang="sv-SE" dirty="0"/>
          </a:p>
        </p:txBody>
      </p:sp>
      <p:sp>
        <p:nvSpPr>
          <p:cNvPr id="5" name="Platshållare för sidfot 4"/>
          <p:cNvSpPr>
            <a:spLocks noGrp="1"/>
          </p:cNvSpPr>
          <p:nvPr>
            <p:ph type="ftr" sz="quarter" idx="11"/>
          </p:nvPr>
        </p:nvSpPr>
        <p:spPr/>
        <p:txBody>
          <a:bodyPr/>
          <a:lstStyle/>
          <a:p>
            <a:r>
              <a:rPr lang="sv-SE"/>
              <a:t>FoU i Sörmland</a:t>
            </a:r>
          </a:p>
        </p:txBody>
      </p:sp>
      <p:sp>
        <p:nvSpPr>
          <p:cNvPr id="6" name="Platshållare för bildnummer 5"/>
          <p:cNvSpPr>
            <a:spLocks noGrp="1"/>
          </p:cNvSpPr>
          <p:nvPr>
            <p:ph type="sldNum" sz="quarter" idx="12"/>
          </p:nvPr>
        </p:nvSpPr>
        <p:spPr/>
        <p:txBody>
          <a:bodyPr/>
          <a:lstStyle/>
          <a:p>
            <a:fld id="{5E82670D-ED1A-4DA8-AAA0-8B1DFD23C8A4}" type="slidenum">
              <a:rPr lang="sv-SE" smtClean="0"/>
              <a:t>‹#›</a:t>
            </a:fld>
            <a:endParaRPr lang="sv-SE" dirty="0"/>
          </a:p>
        </p:txBody>
      </p:sp>
      <p:sp>
        <p:nvSpPr>
          <p:cNvPr id="8" name="Platshållare för bild 7"/>
          <p:cNvSpPr>
            <a:spLocks noGrp="1"/>
          </p:cNvSpPr>
          <p:nvPr>
            <p:ph type="pic" sz="quarter" idx="13"/>
          </p:nvPr>
        </p:nvSpPr>
        <p:spPr>
          <a:xfrm>
            <a:off x="3065532" y="1755972"/>
            <a:ext cx="6044750" cy="3377016"/>
          </a:xfrm>
        </p:spPr>
        <p:txBody>
          <a:bodyPr/>
          <a:lstStyle/>
          <a:p>
            <a:r>
              <a:rPr lang="sv-SE"/>
              <a:t>Klicka på ikonen för att lägga till en bild</a:t>
            </a:r>
            <a:endParaRPr lang="sv-SE" dirty="0"/>
          </a:p>
        </p:txBody>
      </p:sp>
      <p:sp>
        <p:nvSpPr>
          <p:cNvPr id="10" name="Platshållare för text 9"/>
          <p:cNvSpPr>
            <a:spLocks noGrp="1"/>
          </p:cNvSpPr>
          <p:nvPr>
            <p:ph type="body" sz="quarter" idx="14" hasCustomPrompt="1"/>
          </p:nvPr>
        </p:nvSpPr>
        <p:spPr>
          <a:xfrm>
            <a:off x="1730347" y="478780"/>
            <a:ext cx="8715121" cy="914400"/>
          </a:xfrm>
        </p:spPr>
        <p:txBody>
          <a:bodyPr>
            <a:normAutofit/>
          </a:bodyPr>
          <a:lstStyle>
            <a:lvl1pPr>
              <a:defRPr sz="4400">
                <a:solidFill>
                  <a:srgbClr val="891C00"/>
                </a:solidFill>
              </a:defRPr>
            </a:lvl1pPr>
          </a:lstStyle>
          <a:p>
            <a:pPr lvl="0"/>
            <a:r>
              <a:rPr lang="sv-SE" dirty="0"/>
              <a:t>Klicka här för att skriva rubrik</a:t>
            </a:r>
          </a:p>
        </p:txBody>
      </p:sp>
    </p:spTree>
    <p:extLst>
      <p:ext uri="{BB962C8B-B14F-4D97-AF65-F5344CB8AC3E}">
        <p14:creationId xmlns:p14="http://schemas.microsoft.com/office/powerpoint/2010/main" val="83080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ög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3503613"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5016500" y="1165225"/>
            <a:ext cx="6101957"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383742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Kvadratisk bild till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7" name="Platshållare för bild 6"/>
          <p:cNvSpPr>
            <a:spLocks noGrp="1"/>
          </p:cNvSpPr>
          <p:nvPr>
            <p:ph type="pic" sz="quarter" idx="13"/>
          </p:nvPr>
        </p:nvSpPr>
        <p:spPr>
          <a:xfrm>
            <a:off x="1270000" y="1165225"/>
            <a:ext cx="5074156" cy="4765675"/>
          </a:xfrm>
        </p:spPr>
        <p:txBody>
          <a:bodyPr/>
          <a:lstStyle/>
          <a:p>
            <a:r>
              <a:rPr lang="sv-SE"/>
              <a:t>Klicka på ikonen för att lägga till en bild</a:t>
            </a:r>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266415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om platshållare hög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1151056" y="1295400"/>
            <a:ext cx="4796590"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6" hasCustomPrompt="1"/>
          </p:nvPr>
        </p:nvSpPr>
        <p:spPr>
          <a:xfrm>
            <a:off x="6036657" y="1295400"/>
            <a:ext cx="4865033" cy="4660900"/>
          </a:xfrm>
        </p:spPr>
        <p:txBody>
          <a:bodyPr/>
          <a:lstStyle>
            <a:lvl1pPr>
              <a:defRPr/>
            </a:lvl1pPr>
          </a:lstStyle>
          <a:p>
            <a:pPr lvl="0"/>
            <a:r>
              <a:rPr lang="sv-SE" dirty="0"/>
              <a:t>Klicka på en ikon för att lägga in valt innehåll</a:t>
            </a:r>
          </a:p>
        </p:txBody>
      </p:sp>
    </p:spTree>
    <p:extLst>
      <p:ext uri="{BB962C8B-B14F-4D97-AF65-F5344CB8AC3E}">
        <p14:creationId xmlns:p14="http://schemas.microsoft.com/office/powerpoint/2010/main" val="15015216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om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295400"/>
            <a:ext cx="4620553" cy="4660900"/>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innehåll 6"/>
          <p:cNvSpPr>
            <a:spLocks noGrp="1"/>
          </p:cNvSpPr>
          <p:nvPr>
            <p:ph sz="quarter" idx="15" hasCustomPrompt="1"/>
          </p:nvPr>
        </p:nvSpPr>
        <p:spPr>
          <a:xfrm>
            <a:off x="1143000" y="1295400"/>
            <a:ext cx="5241925" cy="4660900"/>
          </a:xfrm>
        </p:spPr>
        <p:txBody>
          <a:bodyPr/>
          <a:lstStyle>
            <a:lvl1pPr>
              <a:defRPr/>
            </a:lvl1pPr>
          </a:lstStyle>
          <a:p>
            <a:pPr lvl="0"/>
            <a:r>
              <a:rPr lang="sv-SE" dirty="0"/>
              <a:t>Klicka på ikonen för att lägga till innehåll</a:t>
            </a:r>
          </a:p>
        </p:txBody>
      </p:sp>
    </p:spTree>
    <p:extLst>
      <p:ext uri="{BB962C8B-B14F-4D97-AF65-F5344CB8AC3E}">
        <p14:creationId xmlns:p14="http://schemas.microsoft.com/office/powerpoint/2010/main" val="4798123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och valfritt innehåll">
    <p:spTree>
      <p:nvGrpSpPr>
        <p:cNvPr id="1" name=""/>
        <p:cNvGrpSpPr/>
        <p:nvPr/>
      </p:nvGrpSpPr>
      <p:grpSpPr>
        <a:xfrm>
          <a:off x="0" y="0"/>
          <a:ext cx="0" cy="0"/>
          <a:chOff x="0" y="0"/>
          <a:chExt cx="0" cy="0"/>
        </a:xfrm>
      </p:grpSpPr>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10" name="Platshållare för innehåll 10">
            <a:extLst>
              <a:ext uri="{FF2B5EF4-FFF2-40B4-BE49-F238E27FC236}">
                <a16:creationId xmlns:a16="http://schemas.microsoft.com/office/drawing/2014/main" id="{19C29F68-BD08-4C7A-809B-3091FA46F327}"/>
              </a:ext>
            </a:extLst>
          </p:cNvPr>
          <p:cNvSpPr>
            <a:spLocks noGrp="1"/>
          </p:cNvSpPr>
          <p:nvPr>
            <p:ph sz="quarter" idx="16"/>
          </p:nvPr>
        </p:nvSpPr>
        <p:spPr>
          <a:xfrm>
            <a:off x="1142965" y="1295400"/>
            <a:ext cx="10439435" cy="4903922"/>
          </a:xfrm>
        </p:spPr>
        <p:txBody>
          <a:bodyPr/>
          <a:lstStyle>
            <a:lvl1pPr marL="457200" indent="-457200" algn="l">
              <a:buFont typeface="Arial" panose="020B0604020202020204" pitchFamily="34" charset="0"/>
              <a:buChar char="•"/>
              <a:defRPr/>
            </a:lvl1pPr>
            <a:lvl2pPr>
              <a:defRPr/>
            </a:lvl2pPr>
            <a:lvl3pPr>
              <a:defRPr/>
            </a:lvl3pPr>
            <a:lvl4pPr>
              <a:defRPr/>
            </a:lvl4pPr>
            <a:lvl5pP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2380505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tomma platshållare vänster">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2AA6A3C-A5A2-4987-8163-873044312DB5}" type="datetime1">
              <a:rPr lang="sv-SE" smtClean="0"/>
              <a:t>2023-02-24</a:t>
            </a:fld>
            <a:endParaRPr lang="sv-SE"/>
          </a:p>
        </p:txBody>
      </p:sp>
      <p:sp>
        <p:nvSpPr>
          <p:cNvPr id="3" name="Platshållare för sidfot 2"/>
          <p:cNvSpPr>
            <a:spLocks noGrp="1"/>
          </p:cNvSpPr>
          <p:nvPr>
            <p:ph type="ftr" sz="quarter" idx="11"/>
          </p:nvPr>
        </p:nvSpPr>
        <p:spPr/>
        <p:txBody>
          <a:bodyPr/>
          <a:lstStyle/>
          <a:p>
            <a:r>
              <a:rPr lang="sv-SE"/>
              <a:t>FoU i Sörmland</a:t>
            </a:r>
          </a:p>
        </p:txBody>
      </p:sp>
      <p:sp>
        <p:nvSpPr>
          <p:cNvPr id="4" name="Platshållare för bildnummer 3"/>
          <p:cNvSpPr>
            <a:spLocks noGrp="1"/>
          </p:cNvSpPr>
          <p:nvPr>
            <p:ph type="sldNum" sz="quarter" idx="12"/>
          </p:nvPr>
        </p:nvSpPr>
        <p:spPr/>
        <p:txBody>
          <a:bodyPr/>
          <a:lstStyle/>
          <a:p>
            <a:fld id="{5E82670D-ED1A-4DA8-AAA0-8B1DFD23C8A4}" type="slidenum">
              <a:rPr lang="sv-SE" smtClean="0"/>
              <a:t>‹#›</a:t>
            </a:fld>
            <a:endParaRPr lang="sv-SE"/>
          </a:p>
        </p:txBody>
      </p:sp>
      <p:sp>
        <p:nvSpPr>
          <p:cNvPr id="5" name="Rubrik 1"/>
          <p:cNvSpPr>
            <a:spLocks noGrp="1"/>
          </p:cNvSpPr>
          <p:nvPr>
            <p:ph type="title"/>
          </p:nvPr>
        </p:nvSpPr>
        <p:spPr>
          <a:xfrm>
            <a:off x="1142965" y="291314"/>
            <a:ext cx="10439435" cy="817295"/>
          </a:xfrm>
        </p:spPr>
        <p:txBody>
          <a:bodyPr>
            <a:normAutofit/>
          </a:bodyPr>
          <a:lstStyle>
            <a:lvl1pPr algn="l">
              <a:defRPr sz="4000" b="0"/>
            </a:lvl1pPr>
          </a:lstStyle>
          <a:p>
            <a:r>
              <a:rPr lang="sv-SE"/>
              <a:t>Klicka här för att ändra mall för rubrikformat</a:t>
            </a:r>
            <a:endParaRPr lang="sv-SE" dirty="0"/>
          </a:p>
        </p:txBody>
      </p:sp>
      <p:sp>
        <p:nvSpPr>
          <p:cNvPr id="9" name="Platshållare för text 8"/>
          <p:cNvSpPr>
            <a:spLocks noGrp="1"/>
          </p:cNvSpPr>
          <p:nvPr>
            <p:ph type="body" sz="quarter" idx="14"/>
          </p:nvPr>
        </p:nvSpPr>
        <p:spPr>
          <a:xfrm>
            <a:off x="6497903" y="1165225"/>
            <a:ext cx="4620553" cy="4791075"/>
          </a:xfrm>
        </p:spPr>
        <p:txBody>
          <a:bodyPr/>
          <a:lstStyle>
            <a:lvl1pPr marL="457200" indent="-457200" algn="l">
              <a:buFont typeface="Arial" panose="020B0604020202020204" pitchFamily="34" charset="0"/>
              <a:buChar char="•"/>
              <a:defRPr/>
            </a:lvl1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innehåll 10"/>
          <p:cNvSpPr>
            <a:spLocks noGrp="1"/>
          </p:cNvSpPr>
          <p:nvPr>
            <p:ph sz="quarter" idx="15" hasCustomPrompt="1"/>
          </p:nvPr>
        </p:nvSpPr>
        <p:spPr>
          <a:xfrm>
            <a:off x="1270000" y="3617913"/>
            <a:ext cx="5073650" cy="2338387"/>
          </a:xfrm>
        </p:spPr>
        <p:txBody>
          <a:bodyPr/>
          <a:lstStyle/>
          <a:p>
            <a:pPr lvl="0"/>
            <a:r>
              <a:rPr lang="sv-SE" dirty="0"/>
              <a:t>Klicka på en ikon för att lägga in valt innehåll</a:t>
            </a:r>
          </a:p>
        </p:txBody>
      </p:sp>
      <p:sp>
        <p:nvSpPr>
          <p:cNvPr id="13" name="Platshållare för innehåll 12"/>
          <p:cNvSpPr>
            <a:spLocks noGrp="1"/>
          </p:cNvSpPr>
          <p:nvPr>
            <p:ph sz="quarter" idx="16" hasCustomPrompt="1"/>
          </p:nvPr>
        </p:nvSpPr>
        <p:spPr>
          <a:xfrm>
            <a:off x="1270000" y="1157330"/>
            <a:ext cx="5073650" cy="2379663"/>
          </a:xfrm>
        </p:spPr>
        <p:txBody>
          <a:bodyPr/>
          <a:lstStyle>
            <a:lvl1pPr>
              <a:defRPr baseline="0"/>
            </a:lvl1pPr>
          </a:lstStyle>
          <a:p>
            <a:pPr lvl="0"/>
            <a:r>
              <a:rPr lang="sv-SE" dirty="0"/>
              <a:t>Klicka på en ikon för att lägga in valt innehåll</a:t>
            </a:r>
          </a:p>
        </p:txBody>
      </p:sp>
    </p:spTree>
    <p:extLst>
      <p:ext uri="{BB962C8B-B14F-4D97-AF65-F5344CB8AC3E}">
        <p14:creationId xmlns:p14="http://schemas.microsoft.com/office/powerpoint/2010/main" val="23873124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8BB4B6F4-FBD3-4404-A654-6D47786ABA3D}" type="datetime1">
              <a:rPr lang="sv-SE" smtClean="0"/>
              <a:t>2023-02-24</a:t>
            </a:fld>
            <a:endParaRPr lang="sv-SE" dirty="0"/>
          </a:p>
        </p:txBody>
      </p:sp>
      <p:sp>
        <p:nvSpPr>
          <p:cNvPr id="4" name="Platshållare för sidfot 3"/>
          <p:cNvSpPr>
            <a:spLocks noGrp="1"/>
          </p:cNvSpPr>
          <p:nvPr>
            <p:ph type="ftr" sz="quarter" idx="11"/>
          </p:nvPr>
        </p:nvSpPr>
        <p:spPr/>
        <p:txBody>
          <a:bodyPr/>
          <a:lstStyle/>
          <a:p>
            <a:r>
              <a:rPr lang="sv-SE"/>
              <a:t>FoU i Sörmland</a:t>
            </a:r>
            <a:endParaRPr lang="sv-SE" dirty="0"/>
          </a:p>
        </p:txBody>
      </p:sp>
      <p:sp>
        <p:nvSpPr>
          <p:cNvPr id="5" name="Platshållare för bildnummer 4"/>
          <p:cNvSpPr>
            <a:spLocks noGrp="1"/>
          </p:cNvSpPr>
          <p:nvPr>
            <p:ph type="sldNum" sz="quarter" idx="12"/>
          </p:nvPr>
        </p:nvSpPr>
        <p:spPr/>
        <p:txBody>
          <a:bodyPr/>
          <a:lstStyle/>
          <a:p>
            <a:fld id="{84BFD868-83CE-434D-86EF-717B42CD7FB8}" type="slidenum">
              <a:rPr lang="sv-SE" smtClean="0"/>
              <a:pPr/>
              <a:t>‹#›</a:t>
            </a:fld>
            <a:endParaRPr lang="sv-SE" dirty="0"/>
          </a:p>
        </p:txBody>
      </p:sp>
      <p:sp>
        <p:nvSpPr>
          <p:cNvPr id="10"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13"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5"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7"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71295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nnehåll med bildtext">
    <p:spTree>
      <p:nvGrpSpPr>
        <p:cNvPr id="1" name=""/>
        <p:cNvGrpSpPr/>
        <p:nvPr/>
      </p:nvGrpSpPr>
      <p:grpSpPr>
        <a:xfrm>
          <a:off x="0" y="0"/>
          <a:ext cx="0" cy="0"/>
          <a:chOff x="0" y="0"/>
          <a:chExt cx="0" cy="0"/>
        </a:xfrm>
      </p:grpSpPr>
      <p:sp>
        <p:nvSpPr>
          <p:cNvPr id="5" name="Platshållare för datum 4"/>
          <p:cNvSpPr>
            <a:spLocks noGrp="1"/>
          </p:cNvSpPr>
          <p:nvPr>
            <p:ph type="dt" sz="half" idx="10"/>
          </p:nvPr>
        </p:nvSpPr>
        <p:spPr/>
        <p:txBody>
          <a:bodyPr/>
          <a:lstStyle/>
          <a:p>
            <a:fld id="{2071C796-5722-4296-928E-D0289B43C31D}" type="datetime1">
              <a:rPr lang="sv-SE" smtClean="0"/>
              <a:t>2023-02-24</a:t>
            </a:fld>
            <a:endParaRPr lang="sv-SE"/>
          </a:p>
        </p:txBody>
      </p:sp>
      <p:sp>
        <p:nvSpPr>
          <p:cNvPr id="6" name="Platshållare för sidfot 5"/>
          <p:cNvSpPr>
            <a:spLocks noGrp="1"/>
          </p:cNvSpPr>
          <p:nvPr>
            <p:ph type="ftr" sz="quarter" idx="11"/>
          </p:nvPr>
        </p:nvSpPr>
        <p:spPr/>
        <p:txBody>
          <a:bodyPr/>
          <a:lstStyle/>
          <a:p>
            <a:r>
              <a:rPr lang="sv-SE"/>
              <a:t>FoU i Sörmland</a:t>
            </a:r>
          </a:p>
        </p:txBody>
      </p:sp>
      <p:sp>
        <p:nvSpPr>
          <p:cNvPr id="7" name="Platshållare för bildnummer 6"/>
          <p:cNvSpPr>
            <a:spLocks noGrp="1"/>
          </p:cNvSpPr>
          <p:nvPr>
            <p:ph type="sldNum" sz="quarter" idx="12"/>
          </p:nvPr>
        </p:nvSpPr>
        <p:spPr/>
        <p:txBody>
          <a:bodyPr/>
          <a:lstStyle/>
          <a:p>
            <a:fld id="{5E82670D-ED1A-4DA8-AAA0-8B1DFD23C8A4}" type="slidenum">
              <a:rPr lang="sv-SE" smtClean="0"/>
              <a:t>‹#›</a:t>
            </a:fld>
            <a:endParaRPr lang="sv-SE"/>
          </a:p>
        </p:txBody>
      </p:sp>
      <p:sp>
        <p:nvSpPr>
          <p:cNvPr id="8" name="Rubrik 1"/>
          <p:cNvSpPr txBox="1">
            <a:spLocks/>
          </p:cNvSpPr>
          <p:nvPr userDrawn="1"/>
        </p:nvSpPr>
        <p:spPr>
          <a:xfrm>
            <a:off x="1142965" y="291314"/>
            <a:ext cx="10439435" cy="817295"/>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b="0" kern="1200">
                <a:solidFill>
                  <a:srgbClr val="821010"/>
                </a:solidFill>
                <a:effectLst/>
                <a:latin typeface="+mj-lt"/>
                <a:ea typeface="+mj-ea"/>
                <a:cs typeface="+mj-cs"/>
              </a:defRPr>
            </a:lvl1pPr>
          </a:lstStyle>
          <a:p>
            <a:r>
              <a:rPr lang="sv-SE" dirty="0"/>
              <a:t>Klicka här för att ändra format</a:t>
            </a:r>
          </a:p>
        </p:txBody>
      </p:sp>
      <p:sp>
        <p:nvSpPr>
          <p:cNvPr id="9" name="Platshållare för media 12"/>
          <p:cNvSpPr>
            <a:spLocks noGrp="1"/>
          </p:cNvSpPr>
          <p:nvPr>
            <p:ph type="media" sz="quarter" idx="16"/>
          </p:nvPr>
        </p:nvSpPr>
        <p:spPr>
          <a:xfrm>
            <a:off x="1116013" y="1263959"/>
            <a:ext cx="4572000" cy="2879725"/>
          </a:xfrm>
        </p:spPr>
        <p:txBody>
          <a:bodyPr/>
          <a:lstStyle/>
          <a:p>
            <a:r>
              <a:rPr lang="sv-SE"/>
              <a:t>Klicka på ikonen för att lägga till ett medieklipp</a:t>
            </a:r>
            <a:endParaRPr lang="sv-SE" dirty="0"/>
          </a:p>
        </p:txBody>
      </p:sp>
      <p:sp>
        <p:nvSpPr>
          <p:cNvPr id="10" name="Platshållare för text 14"/>
          <p:cNvSpPr>
            <a:spLocks noGrp="1"/>
          </p:cNvSpPr>
          <p:nvPr>
            <p:ph type="body" sz="quarter" idx="17"/>
          </p:nvPr>
        </p:nvSpPr>
        <p:spPr>
          <a:xfrm>
            <a:off x="5907088" y="1263650"/>
            <a:ext cx="4548187" cy="287972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1" name="Platshållare för text 16"/>
          <p:cNvSpPr>
            <a:spLocks noGrp="1"/>
          </p:cNvSpPr>
          <p:nvPr>
            <p:ph type="body" sz="quarter" idx="18"/>
          </p:nvPr>
        </p:nvSpPr>
        <p:spPr>
          <a:xfrm>
            <a:off x="1116013" y="4248150"/>
            <a:ext cx="9339262" cy="166687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053904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Svart rubrik">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74F121B1-B7C8-4251-A4E7-92D4B87ED843}"/>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5" name="Platshållare för sidfot 4">
            <a:extLst>
              <a:ext uri="{FF2B5EF4-FFF2-40B4-BE49-F238E27FC236}">
                <a16:creationId xmlns:a16="http://schemas.microsoft.com/office/drawing/2014/main" id="{B7404013-0B03-4E02-B587-45F4D451136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76BF4277-B7BF-4796-932D-AE496FBDF07D}"/>
              </a:ext>
            </a:extLst>
          </p:cNvPr>
          <p:cNvSpPr>
            <a:spLocks noGrp="1"/>
          </p:cNvSpPr>
          <p:nvPr>
            <p:ph type="sldNum" sz="quarter" idx="12"/>
          </p:nvPr>
        </p:nvSpPr>
        <p:spPr/>
        <p:txBody>
          <a:bodyPr/>
          <a:lstStyle/>
          <a:p>
            <a:fld id="{31D03D51-1377-4576-B59A-4E891A96BA1A}" type="slidenum">
              <a:rPr lang="sv-SE" smtClean="0"/>
              <a:t>‹#›</a:t>
            </a:fld>
            <a:endParaRPr lang="sv-SE"/>
          </a:p>
        </p:txBody>
      </p:sp>
      <p:pic>
        <p:nvPicPr>
          <p:cNvPr id="11" name="Bildobjekt 10" descr="En bild som visar text, klocka&#10;&#10;Automatiskt genererad beskrivning">
            <a:extLst>
              <a:ext uri="{FF2B5EF4-FFF2-40B4-BE49-F238E27FC236}">
                <a16:creationId xmlns:a16="http://schemas.microsoft.com/office/drawing/2014/main" id="{CA1B356A-6645-4A05-807C-4CC7DEC2C2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41628" y="1346899"/>
            <a:ext cx="7708744" cy="4724123"/>
          </a:xfrm>
          <a:prstGeom prst="rect">
            <a:avLst/>
          </a:prstGeom>
        </p:spPr>
      </p:pic>
      <p:sp>
        <p:nvSpPr>
          <p:cNvPr id="13" name="Platshållare för text 12">
            <a:extLst>
              <a:ext uri="{FF2B5EF4-FFF2-40B4-BE49-F238E27FC236}">
                <a16:creationId xmlns:a16="http://schemas.microsoft.com/office/drawing/2014/main" id="{19950B36-67CA-4E80-87D6-896A516BAD22}"/>
              </a:ext>
            </a:extLst>
          </p:cNvPr>
          <p:cNvSpPr>
            <a:spLocks noGrp="1"/>
          </p:cNvSpPr>
          <p:nvPr>
            <p:ph type="body" sz="quarter" idx="13"/>
          </p:nvPr>
        </p:nvSpPr>
        <p:spPr>
          <a:xfrm>
            <a:off x="1828810" y="304721"/>
            <a:ext cx="8532277" cy="636113"/>
          </a:xfrm>
        </p:spPr>
        <p:txBody>
          <a:bodyPr>
            <a:normAutofit/>
          </a:bodyPr>
          <a:lstStyle>
            <a:lvl1pPr marL="0" indent="0" algn="ctr">
              <a:buNone/>
              <a:defRPr sz="4400">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sv-SE"/>
              <a:t>Klicka här för att ändra format på bakgrundstexten</a:t>
            </a:r>
          </a:p>
        </p:txBody>
      </p:sp>
      <p:sp>
        <p:nvSpPr>
          <p:cNvPr id="15" name="Platshållare för text 14">
            <a:extLst>
              <a:ext uri="{FF2B5EF4-FFF2-40B4-BE49-F238E27FC236}">
                <a16:creationId xmlns:a16="http://schemas.microsoft.com/office/drawing/2014/main" id="{9C6F44AC-DD29-41D1-968D-BFDF311241EF}"/>
              </a:ext>
            </a:extLst>
          </p:cNvPr>
          <p:cNvSpPr>
            <a:spLocks noGrp="1"/>
          </p:cNvSpPr>
          <p:nvPr>
            <p:ph type="body" sz="quarter" idx="14"/>
          </p:nvPr>
        </p:nvSpPr>
        <p:spPr>
          <a:xfrm>
            <a:off x="1830913" y="849394"/>
            <a:ext cx="8531225" cy="442913"/>
          </a:xfrm>
        </p:spPr>
        <p:txBody>
          <a:bodyPr>
            <a:normAutofit/>
          </a:bodyPr>
          <a:lstStyle>
            <a:lvl1pPr marL="0" indent="0" algn="ctr">
              <a:buNone/>
              <a:defRPr sz="200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sv-SE"/>
              <a:t>Klicka här för att ändra format på bakgrundstexten</a:t>
            </a:r>
          </a:p>
        </p:txBody>
      </p:sp>
    </p:spTree>
    <p:extLst>
      <p:ext uri="{BB962C8B-B14F-4D97-AF65-F5344CB8AC3E}">
        <p14:creationId xmlns:p14="http://schemas.microsoft.com/office/powerpoint/2010/main" val="339417362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86F058C-8957-4A27-B6D8-9D8CB8FE6C29}"/>
              </a:ext>
            </a:extLst>
          </p:cNvPr>
          <p:cNvSpPr>
            <a:spLocks noGrp="1"/>
          </p:cNvSpPr>
          <p:nvPr>
            <p:ph type="title"/>
          </p:nvPr>
        </p:nvSpPr>
        <p:spPr>
          <a:xfrm>
            <a:off x="838200" y="365125"/>
            <a:ext cx="9659587" cy="1325563"/>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84587A35-2B0A-4900-BFD3-5852AD981C5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520AC022-1F93-43CA-AC97-80B42D9F7F15}"/>
              </a:ext>
            </a:extLst>
          </p:cNvPr>
          <p:cNvSpPr>
            <a:spLocks noGrp="1"/>
          </p:cNvSpPr>
          <p:nvPr>
            <p:ph type="dt" sz="half" idx="10"/>
          </p:nvPr>
        </p:nvSpPr>
        <p:spPr/>
        <p:txBody>
          <a:bodyPr/>
          <a:lstStyle/>
          <a:p>
            <a:fld id="{F900A62A-DA16-4A1D-894E-3111611EA783}" type="datetimeFigureOut">
              <a:rPr lang="sv-SE" smtClean="0"/>
              <a:t>2023-02-24</a:t>
            </a:fld>
            <a:endParaRPr lang="sv-SE" dirty="0"/>
          </a:p>
        </p:txBody>
      </p:sp>
      <p:sp>
        <p:nvSpPr>
          <p:cNvPr id="5" name="Platshållare för sidfot 4">
            <a:extLst>
              <a:ext uri="{FF2B5EF4-FFF2-40B4-BE49-F238E27FC236}">
                <a16:creationId xmlns:a16="http://schemas.microsoft.com/office/drawing/2014/main" id="{1C8CD8D4-AB18-4359-9C15-D759C23F0001}"/>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B32BE5DE-A3BF-4376-B242-2F7C25E8FB92}"/>
              </a:ext>
            </a:extLst>
          </p:cNvPr>
          <p:cNvSpPr>
            <a:spLocks noGrp="1"/>
          </p:cNvSpPr>
          <p:nvPr>
            <p:ph type="sldNum" sz="quarter" idx="12"/>
          </p:nvPr>
        </p:nvSpPr>
        <p:spPr/>
        <p:txBody>
          <a:bodyPr/>
          <a:lstStyle/>
          <a:p>
            <a:fld id="{31D03D51-1377-4576-B59A-4E891A96BA1A}" type="slidenum">
              <a:rPr lang="sv-SE" smtClean="0"/>
              <a:t>‹#›</a:t>
            </a:fld>
            <a:endParaRPr lang="sv-SE" dirty="0"/>
          </a:p>
        </p:txBody>
      </p:sp>
    </p:spTree>
    <p:extLst>
      <p:ext uri="{BB962C8B-B14F-4D97-AF65-F5344CB8AC3E}">
        <p14:creationId xmlns:p14="http://schemas.microsoft.com/office/powerpoint/2010/main" val="3917179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3FBAD0-C284-4426-8DE0-FBC6396C27E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3DEC6BD-C30B-4C45-A046-75393494FCC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2C57E385-EA24-47F1-961F-939298C1D92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1AB90C6-A47C-4728-B6E7-309D774F1401}"/>
              </a:ext>
            </a:extLst>
          </p:cNvPr>
          <p:cNvSpPr>
            <a:spLocks noGrp="1"/>
          </p:cNvSpPr>
          <p:nvPr>
            <p:ph type="dt" sz="half" idx="10"/>
          </p:nvPr>
        </p:nvSpPr>
        <p:spPr/>
        <p:txBody>
          <a:bodyPr/>
          <a:lstStyle/>
          <a:p>
            <a:r>
              <a:rPr lang="sv-SE" dirty="0"/>
              <a:t>2022-03-21</a:t>
            </a:r>
          </a:p>
        </p:txBody>
      </p:sp>
      <p:sp>
        <p:nvSpPr>
          <p:cNvPr id="6" name="Platshållare för sidfot 5">
            <a:extLst>
              <a:ext uri="{FF2B5EF4-FFF2-40B4-BE49-F238E27FC236}">
                <a16:creationId xmlns:a16="http://schemas.microsoft.com/office/drawing/2014/main" id="{F53F7F6A-EFD3-4E7C-BAF1-67527EA9C17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0C7BC03-A2B6-4A9B-9BFC-E7412105F48F}"/>
              </a:ext>
            </a:extLst>
          </p:cNvPr>
          <p:cNvSpPr>
            <a:spLocks noGrp="1"/>
          </p:cNvSpPr>
          <p:nvPr>
            <p:ph type="sldNum" sz="quarter" idx="12"/>
          </p:nvPr>
        </p:nvSpPr>
        <p:spPr/>
        <p:txBody>
          <a:bodyPr/>
          <a:lstStyle>
            <a:lvl1pPr>
              <a:defRPr/>
            </a:lvl1pPr>
          </a:lstStyle>
          <a:p>
            <a:fld id="{7057295C-648A-4462-B6C4-CF5C04D49F10}" type="slidenum">
              <a:rPr lang="sv-SE" smtClean="0"/>
              <a:pPr/>
              <a:t>‹#›</a:t>
            </a:fld>
            <a:endParaRPr lang="sv-SE" dirty="0"/>
          </a:p>
        </p:txBody>
      </p:sp>
    </p:spTree>
    <p:extLst>
      <p:ext uri="{BB962C8B-B14F-4D97-AF65-F5344CB8AC3E}">
        <p14:creationId xmlns:p14="http://schemas.microsoft.com/office/powerpoint/2010/main" val="404292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6E71A6-6FC8-4899-A188-15E9F5E01DCF}"/>
              </a:ext>
            </a:extLst>
          </p:cNvPr>
          <p:cNvSpPr>
            <a:spLocks noGrp="1"/>
          </p:cNvSpPr>
          <p:nvPr>
            <p:ph type="title"/>
          </p:nvPr>
        </p:nvSpPr>
        <p:spPr>
          <a:xfrm>
            <a:off x="839788" y="365125"/>
            <a:ext cx="9586747" cy="1325563"/>
          </a:xfrm>
        </p:spPr>
        <p:txBody>
          <a:body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B6392B61-47E7-4210-86A8-A386CC58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72228F74-7FF6-416F-936A-B3018C485D3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a:extLst>
              <a:ext uri="{FF2B5EF4-FFF2-40B4-BE49-F238E27FC236}">
                <a16:creationId xmlns:a16="http://schemas.microsoft.com/office/drawing/2014/main" id="{27DAFF74-7830-461A-B154-3C4D3E780D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7B081E4-9DE8-4A48-9C1B-5FE1F6DEA98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21C1239-67CA-4EDB-B3EE-27819A318AF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8" name="Platshållare för sidfot 7">
            <a:extLst>
              <a:ext uri="{FF2B5EF4-FFF2-40B4-BE49-F238E27FC236}">
                <a16:creationId xmlns:a16="http://schemas.microsoft.com/office/drawing/2014/main" id="{171BCE54-6A36-4846-9A13-36488A28A6E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A51597A-E27D-4468-8CC7-429FB73510F5}"/>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12555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3E702E-9397-43F8-997B-453B2B1095E8}"/>
              </a:ext>
            </a:extLst>
          </p:cNvPr>
          <p:cNvSpPr>
            <a:spLocks noGrp="1"/>
          </p:cNvSpPr>
          <p:nvPr>
            <p:ph type="title"/>
          </p:nvPr>
        </p:nvSpPr>
        <p:spPr>
          <a:xfrm>
            <a:off x="838200" y="365125"/>
            <a:ext cx="9623961" cy="1325563"/>
          </a:xfrm>
        </p:spPr>
        <p:txBody>
          <a:bodyPr/>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1AE32F5-EC0B-4B9E-89F1-20FA9BEBF2EF}"/>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4" name="Platshållare för sidfot 3">
            <a:extLst>
              <a:ext uri="{FF2B5EF4-FFF2-40B4-BE49-F238E27FC236}">
                <a16:creationId xmlns:a16="http://schemas.microsoft.com/office/drawing/2014/main" id="{DF9C39D0-6E29-4F7C-AA65-8E674567F1B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0FA75A4-D7F8-4DA4-8776-7BCE5F2CE53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1188837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69C4F6F-9445-4A50-B741-80DF6303742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3" name="Platshållare för sidfot 2">
            <a:extLst>
              <a:ext uri="{FF2B5EF4-FFF2-40B4-BE49-F238E27FC236}">
                <a16:creationId xmlns:a16="http://schemas.microsoft.com/office/drawing/2014/main" id="{36251203-17A6-4E92-B3A3-C515CF80694B}"/>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76FCE55B-4526-4486-AB1A-8E65983636BE}"/>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69426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16DD6E-4744-4E3A-9BCC-753997C44F9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2C1560F-A590-446E-A8E9-26DC4E470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40F0C13-E7D4-4860-96BA-C350499F93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2BD1B5E-935D-4187-B591-D78454E613E9}"/>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B10AC9B5-BD2B-4091-8A4A-6F58AFE5CF0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4FBAF12-2267-4AF9-A6E6-72900D0F2310}"/>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2351358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C04AD1-D5DA-4AA1-BEAB-927CA17DA54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F7B7831-4EAE-43A5-B747-4B05E280C9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3B6813A4-9972-4CBF-BBBD-E9E411C077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AA84B46-808E-443F-84D4-695D6B374E10}"/>
              </a:ext>
            </a:extLst>
          </p:cNvPr>
          <p:cNvSpPr>
            <a:spLocks noGrp="1"/>
          </p:cNvSpPr>
          <p:nvPr>
            <p:ph type="dt" sz="half" idx="10"/>
          </p:nvPr>
        </p:nvSpPr>
        <p:spPr/>
        <p:txBody>
          <a:bodyPr/>
          <a:lstStyle/>
          <a:p>
            <a:fld id="{F900A62A-DA16-4A1D-894E-3111611EA783}" type="datetimeFigureOut">
              <a:rPr lang="sv-SE" smtClean="0"/>
              <a:t>2023-02-24</a:t>
            </a:fld>
            <a:endParaRPr lang="sv-SE"/>
          </a:p>
        </p:txBody>
      </p:sp>
      <p:sp>
        <p:nvSpPr>
          <p:cNvPr id="6" name="Platshållare för sidfot 5">
            <a:extLst>
              <a:ext uri="{FF2B5EF4-FFF2-40B4-BE49-F238E27FC236}">
                <a16:creationId xmlns:a16="http://schemas.microsoft.com/office/drawing/2014/main" id="{E513FEB5-0CEB-4650-9344-F8EB2FDA475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97598E9-B41C-4C01-91E1-D8F5CF7C2846}"/>
              </a:ext>
            </a:extLst>
          </p:cNvPr>
          <p:cNvSpPr>
            <a:spLocks noGrp="1"/>
          </p:cNvSpPr>
          <p:nvPr>
            <p:ph type="sldNum" sz="quarter" idx="12"/>
          </p:nvPr>
        </p:nvSpPr>
        <p:spPr/>
        <p:txBody>
          <a:bodyPr/>
          <a:lstStyle/>
          <a:p>
            <a:fld id="{31D03D51-1377-4576-B59A-4E891A96BA1A}" type="slidenum">
              <a:rPr lang="sv-SE" smtClean="0"/>
              <a:t>‹#›</a:t>
            </a:fld>
            <a:endParaRPr lang="sv-SE"/>
          </a:p>
        </p:txBody>
      </p:sp>
    </p:spTree>
    <p:extLst>
      <p:ext uri="{BB962C8B-B14F-4D97-AF65-F5344CB8AC3E}">
        <p14:creationId xmlns:p14="http://schemas.microsoft.com/office/powerpoint/2010/main" val="3724771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94B746B-E1A6-4B4F-B917-9976D4F7E31C}"/>
              </a:ext>
            </a:extLst>
          </p:cNvPr>
          <p:cNvSpPr>
            <a:spLocks noGrp="1"/>
          </p:cNvSpPr>
          <p:nvPr>
            <p:ph type="title"/>
          </p:nvPr>
        </p:nvSpPr>
        <p:spPr>
          <a:xfrm>
            <a:off x="838200" y="365125"/>
            <a:ext cx="9600210" cy="1325563"/>
          </a:xfrm>
          <a:prstGeom prst="rect">
            <a:avLst/>
          </a:prstGeom>
        </p:spPr>
        <p:txBody>
          <a:bodyPr vert="horz" lIns="91440" tIns="45720" rIns="91440" bIns="45720" rtlCol="0" anchor="ctr">
            <a:norm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2A5E3366-3941-45DA-9F0A-DB2916CFA6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5DD7822-B125-484B-944C-59EE6705A9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sv-SE" dirty="0"/>
              <a:t>2022-03-21</a:t>
            </a:r>
          </a:p>
        </p:txBody>
      </p:sp>
      <p:sp>
        <p:nvSpPr>
          <p:cNvPr id="5" name="Platshållare för sidfot 4">
            <a:extLst>
              <a:ext uri="{FF2B5EF4-FFF2-40B4-BE49-F238E27FC236}">
                <a16:creationId xmlns:a16="http://schemas.microsoft.com/office/drawing/2014/main" id="{4D3F326A-5A2B-40E6-9028-8CD63D2D8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90D87A09-C454-4B35-9393-B53A005D7E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75FE34-7464-4958-840B-41E174D64F10}" type="slidenum">
              <a:rPr lang="sv-SE" smtClean="0"/>
              <a:pPr/>
              <a:t>‹#›</a:t>
            </a:fld>
            <a:endParaRPr lang="sv-SE" dirty="0"/>
          </a:p>
        </p:txBody>
      </p:sp>
      <p:sp>
        <p:nvSpPr>
          <p:cNvPr id="7" name="Rektangel 6">
            <a:extLst>
              <a:ext uri="{FF2B5EF4-FFF2-40B4-BE49-F238E27FC236}">
                <a16:creationId xmlns:a16="http://schemas.microsoft.com/office/drawing/2014/main" id="{15F08013-3A0D-40A4-B166-9B06143A7270}"/>
              </a:ext>
            </a:extLst>
          </p:cNvPr>
          <p:cNvSpPr/>
          <p:nvPr userDrawn="1"/>
        </p:nvSpPr>
        <p:spPr>
          <a:xfrm>
            <a:off x="0" y="0"/>
            <a:ext cx="672000" cy="6876000"/>
          </a:xfrm>
          <a:prstGeom prst="rect">
            <a:avLst/>
          </a:prstGeom>
          <a:solidFill>
            <a:srgbClr val="8EAD5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800"/>
          </a:p>
        </p:txBody>
      </p:sp>
      <p:pic>
        <p:nvPicPr>
          <p:cNvPr id="8" name="Picture 3">
            <a:extLst>
              <a:ext uri="{FF2B5EF4-FFF2-40B4-BE49-F238E27FC236}">
                <a16:creationId xmlns:a16="http://schemas.microsoft.com/office/drawing/2014/main" id="{435EA13B-E608-4231-B126-C2FE80F82CCC}"/>
              </a:ext>
            </a:extLst>
          </p:cNvPr>
          <p:cNvPicPr>
            <a:picLocks noChangeAspect="1" noChangeArrowheads="1"/>
          </p:cNvPicPr>
          <p:nvPr userDrawn="1"/>
        </p:nvPicPr>
        <p:blipFill>
          <a:blip r:embed="rId20" cstate="print">
            <a:extLst>
              <a:ext uri="{28A0092B-C50C-407E-A947-70E740481C1C}">
                <a14:useLocalDpi xmlns:a14="http://schemas.microsoft.com/office/drawing/2010/main" val="0"/>
              </a:ext>
            </a:extLst>
          </a:blip>
          <a:stretch>
            <a:fillRect/>
          </a:stretch>
        </p:blipFill>
        <p:spPr bwMode="auto">
          <a:xfrm>
            <a:off x="11268088" y="5960276"/>
            <a:ext cx="764459" cy="764459"/>
          </a:xfrm>
          <a:prstGeom prst="rect">
            <a:avLst/>
          </a:prstGeom>
          <a:noFill/>
          <a:ln w="9525">
            <a:noFill/>
            <a:miter lim="800000"/>
            <a:headEnd/>
            <a:tailEnd/>
          </a:ln>
        </p:spPr>
      </p:pic>
      <p:pic>
        <p:nvPicPr>
          <p:cNvPr id="10" name="Bildobjekt 9">
            <a:extLst>
              <a:ext uri="{FF2B5EF4-FFF2-40B4-BE49-F238E27FC236}">
                <a16:creationId xmlns:a16="http://schemas.microsoft.com/office/drawing/2014/main" id="{44F37D1F-9E2B-45D6-A1D6-60F990F7F174}"/>
              </a:ext>
            </a:extLst>
          </p:cNvPr>
          <p:cNvPicPr>
            <a:picLocks noChangeAspect="1"/>
          </p:cNvPicPr>
          <p:nvPr userDrawn="1"/>
        </p:nvPicPr>
        <p:blipFill>
          <a:blip r:embed="rId21" cstate="print">
            <a:extLst>
              <a:ext uri="{28A0092B-C50C-407E-A947-70E740481C1C}">
                <a14:useLocalDpi xmlns:a14="http://schemas.microsoft.com/office/drawing/2010/main" val="0"/>
              </a:ext>
            </a:extLst>
          </a:blip>
          <a:srcRect/>
          <a:stretch/>
        </p:blipFill>
        <p:spPr>
          <a:xfrm>
            <a:off x="10812482" y="274711"/>
            <a:ext cx="1030097" cy="725503"/>
          </a:xfrm>
          <a:prstGeom prst="rect">
            <a:avLst/>
          </a:prstGeom>
        </p:spPr>
      </p:pic>
    </p:spTree>
    <p:extLst>
      <p:ext uri="{BB962C8B-B14F-4D97-AF65-F5344CB8AC3E}">
        <p14:creationId xmlns:p14="http://schemas.microsoft.com/office/powerpoint/2010/main" val="19338958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661" r:id="rId10"/>
    <p:sldLayoutId id="2147483667" r:id="rId11"/>
    <p:sldLayoutId id="2147483674" r:id="rId12"/>
    <p:sldLayoutId id="2147483676" r:id="rId13"/>
    <p:sldLayoutId id="2147483677" r:id="rId14"/>
    <p:sldLayoutId id="2147483682" r:id="rId15"/>
    <p:sldLayoutId id="2147483675" r:id="rId16"/>
    <p:sldLayoutId id="2147483678" r:id="rId17"/>
    <p:sldLayoutId id="2147483668" r:id="rId18"/>
  </p:sldLayoutIdLst>
  <p:txStyles>
    <p:titleStyle>
      <a:lvl1pPr algn="l" defTabSz="914400" rtl="0" eaLnBrk="1" latinLnBrk="0" hangingPunct="1">
        <a:lnSpc>
          <a:spcPct val="90000"/>
        </a:lnSpc>
        <a:spcBef>
          <a:spcPct val="0"/>
        </a:spcBef>
        <a:buNone/>
        <a:defRPr sz="4400" kern="1200">
          <a:solidFill>
            <a:srgbClr val="598E1C"/>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8EAD5D"/>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8EAD5D"/>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8EAD5D"/>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8EAD5D"/>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890B030D-3753-434F-A061-17002E41A0ED}"/>
              </a:ext>
            </a:extLst>
          </p:cNvPr>
          <p:cNvSpPr>
            <a:spLocks noGrp="1"/>
          </p:cNvSpPr>
          <p:nvPr>
            <p:ph type="body" sz="quarter" idx="13"/>
          </p:nvPr>
        </p:nvSpPr>
        <p:spPr>
          <a:xfrm>
            <a:off x="1979730" y="6155105"/>
            <a:ext cx="8532277" cy="636113"/>
          </a:xfrm>
        </p:spPr>
        <p:txBody>
          <a:bodyPr>
            <a:normAutofit/>
          </a:bodyPr>
          <a:lstStyle/>
          <a:p>
            <a:r>
              <a:rPr lang="sv-SE" sz="3600" dirty="0"/>
              <a:t>Fallbeskrivningar Vuxna</a:t>
            </a:r>
          </a:p>
        </p:txBody>
      </p:sp>
    </p:spTree>
    <p:extLst>
      <p:ext uri="{BB962C8B-B14F-4D97-AF65-F5344CB8AC3E}">
        <p14:creationId xmlns:p14="http://schemas.microsoft.com/office/powerpoint/2010/main" val="163064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9FD382-6857-EDDA-A7DA-F7759959ADAE}"/>
              </a:ext>
            </a:extLst>
          </p:cNvPr>
          <p:cNvSpPr>
            <a:spLocks noGrp="1"/>
          </p:cNvSpPr>
          <p:nvPr>
            <p:ph type="title"/>
          </p:nvPr>
        </p:nvSpPr>
        <p:spPr/>
        <p:txBody>
          <a:bodyPr/>
          <a:lstStyle/>
          <a:p>
            <a:r>
              <a:rPr lang="sv-SE" dirty="0"/>
              <a:t>Vad är viktigt för John?</a:t>
            </a:r>
          </a:p>
        </p:txBody>
      </p:sp>
      <p:sp>
        <p:nvSpPr>
          <p:cNvPr id="3" name="Platshållare för innehåll 2">
            <a:extLst>
              <a:ext uri="{FF2B5EF4-FFF2-40B4-BE49-F238E27FC236}">
                <a16:creationId xmlns:a16="http://schemas.microsoft.com/office/drawing/2014/main" id="{FB5E310D-42C5-1FBC-D28D-743B285D5797}"/>
              </a:ext>
            </a:extLst>
          </p:cNvPr>
          <p:cNvSpPr>
            <a:spLocks noGrp="1"/>
          </p:cNvSpPr>
          <p:nvPr>
            <p:ph idx="1"/>
          </p:nvPr>
        </p:nvSpPr>
        <p:spPr>
          <a:xfrm>
            <a:off x="838200" y="1522473"/>
            <a:ext cx="10515600" cy="4351338"/>
          </a:xfrm>
        </p:spPr>
        <p:txBody>
          <a:bodyPr>
            <a:normAutofit fontScale="92500" lnSpcReduction="10000"/>
          </a:bodyPr>
          <a:lstStyle/>
          <a:p>
            <a:pPr marL="0" indent="0">
              <a:buNone/>
            </a:pPr>
            <a:r>
              <a:rPr lang="sv-SE" dirty="0"/>
              <a:t>John 55 år bor i egen lägenhet. Han har insatser i form av boendestöd. En morgon ringer John till Sofia som är enhetschef för boendestöd. Han är upprörd och berättar att personal på morgonen har gått in med nyckel när han låg och sov i sin säng, trots att överenskommelsen är att de inte ska gå in i hans lägenhet med nyckel. Sofia kontaktar personalen som berättar att de varit oroliga för John som under gårdagen uttryckte att livet kändes meningslöst. Personalen knackade och ringde på dörren innan de gick in. De ringde även på Johns telefon flera gånger utan att få något svar.</a:t>
            </a:r>
          </a:p>
          <a:p>
            <a:pPr marL="0" indent="0">
              <a:buNone/>
            </a:pPr>
            <a:endParaRPr lang="sv-SE" dirty="0"/>
          </a:p>
          <a:p>
            <a:pPr lvl="1"/>
            <a:r>
              <a:rPr lang="sv-SE" dirty="0"/>
              <a:t>Vad kan Nära vård betyda för John? </a:t>
            </a:r>
          </a:p>
          <a:p>
            <a:pPr lvl="1"/>
            <a:r>
              <a:rPr lang="sv-SE" dirty="0"/>
              <a:t>Hur kan du/ni bidra till Nära vård för John?</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34166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94B1F6-DBA4-4FA0-4C2B-6D1E19B42C42}"/>
              </a:ext>
            </a:extLst>
          </p:cNvPr>
          <p:cNvSpPr>
            <a:spLocks noGrp="1"/>
          </p:cNvSpPr>
          <p:nvPr>
            <p:ph type="title"/>
          </p:nvPr>
        </p:nvSpPr>
        <p:spPr/>
        <p:txBody>
          <a:bodyPr/>
          <a:lstStyle/>
          <a:p>
            <a:r>
              <a:rPr lang="sv-SE" dirty="0"/>
              <a:t>Vad är viktigt för </a:t>
            </a:r>
            <a:r>
              <a:rPr lang="sv-SE" dirty="0" err="1"/>
              <a:t>Luiza</a:t>
            </a:r>
            <a:r>
              <a:rPr lang="sv-SE" dirty="0"/>
              <a:t>?</a:t>
            </a:r>
          </a:p>
        </p:txBody>
      </p:sp>
      <p:sp>
        <p:nvSpPr>
          <p:cNvPr id="3" name="Platshållare för innehåll 2">
            <a:extLst>
              <a:ext uri="{FF2B5EF4-FFF2-40B4-BE49-F238E27FC236}">
                <a16:creationId xmlns:a16="http://schemas.microsoft.com/office/drawing/2014/main" id="{60EFD8A1-7EF1-35CE-CCCC-A18D70F653F0}"/>
              </a:ext>
            </a:extLst>
          </p:cNvPr>
          <p:cNvSpPr>
            <a:spLocks noGrp="1"/>
          </p:cNvSpPr>
          <p:nvPr>
            <p:ph idx="1"/>
          </p:nvPr>
        </p:nvSpPr>
        <p:spPr>
          <a:xfrm>
            <a:off x="838200" y="1523785"/>
            <a:ext cx="10515600" cy="4351338"/>
          </a:xfrm>
        </p:spPr>
        <p:txBody>
          <a:bodyPr>
            <a:normAutofit fontScale="92500" lnSpcReduction="10000"/>
          </a:bodyPr>
          <a:lstStyle/>
          <a:p>
            <a:pPr marL="0" indent="0">
              <a:buNone/>
            </a:pPr>
            <a:r>
              <a:rPr lang="sv-SE" dirty="0" err="1"/>
              <a:t>Luiza</a:t>
            </a:r>
            <a:r>
              <a:rPr lang="sv-SE" dirty="0"/>
              <a:t> är 35 år. Hon har levt med svåra menstruationssmärtor sedan tidiga tonåren. Efter tio års kontakt med vården ställdes till slut diagnosen </a:t>
            </a:r>
            <a:r>
              <a:rPr lang="sv-SE" dirty="0" err="1"/>
              <a:t>endometrios</a:t>
            </a:r>
            <a:r>
              <a:rPr lang="sv-SE" dirty="0"/>
              <a:t>. Hon har provat flera smärtlindringsmetoder utan resultat. Hennes kroniska smärtor har bidragit till psykisk ohälsa med ångesttillstånd. Hon lever ihop med en sambo sedan flera år tillbaka och de är ofrivilligt barnlösa. På grund av sin sjukdom arbetar hon idag 50%. Försäkringskassan beviljar inte sjukersättning för resterade procent, vilket gör att </a:t>
            </a:r>
            <a:r>
              <a:rPr lang="sv-SE" dirty="0" err="1"/>
              <a:t>Luiza</a:t>
            </a:r>
            <a:r>
              <a:rPr lang="sv-SE" dirty="0"/>
              <a:t> flera gånger behövt ansöka om ekonomiskt bistånd.</a:t>
            </a:r>
          </a:p>
          <a:p>
            <a:pPr marL="0" indent="0">
              <a:buNone/>
            </a:pPr>
            <a:endParaRPr lang="sv-SE" dirty="0"/>
          </a:p>
          <a:p>
            <a:pPr lvl="1"/>
            <a:r>
              <a:rPr lang="sv-SE" dirty="0"/>
              <a:t>Vad kan Nära vård betyda för </a:t>
            </a:r>
            <a:r>
              <a:rPr lang="sv-SE" dirty="0" err="1"/>
              <a:t>Luiza</a:t>
            </a:r>
            <a:r>
              <a:rPr lang="sv-SE" dirty="0"/>
              <a:t>?</a:t>
            </a:r>
          </a:p>
          <a:p>
            <a:pPr lvl="1"/>
            <a:r>
              <a:rPr lang="sv-SE" dirty="0"/>
              <a:t>Hur kan du/ni bidra till Nära vård för </a:t>
            </a:r>
            <a:r>
              <a:rPr lang="sv-SE" dirty="0" err="1"/>
              <a:t>Luiza</a:t>
            </a:r>
            <a:r>
              <a:rPr lang="sv-SE" dirty="0"/>
              <a:t>?</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74996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9E0668-7544-C39A-25FA-7B6D8427AA48}"/>
              </a:ext>
            </a:extLst>
          </p:cNvPr>
          <p:cNvSpPr>
            <a:spLocks noGrp="1"/>
          </p:cNvSpPr>
          <p:nvPr>
            <p:ph type="title"/>
          </p:nvPr>
        </p:nvSpPr>
        <p:spPr/>
        <p:txBody>
          <a:bodyPr/>
          <a:lstStyle/>
          <a:p>
            <a:r>
              <a:rPr lang="sv-SE" dirty="0"/>
              <a:t>Vad är viktigt för Muhammed?</a:t>
            </a:r>
          </a:p>
        </p:txBody>
      </p:sp>
      <p:sp>
        <p:nvSpPr>
          <p:cNvPr id="3" name="Platshållare för innehåll 2">
            <a:extLst>
              <a:ext uri="{FF2B5EF4-FFF2-40B4-BE49-F238E27FC236}">
                <a16:creationId xmlns:a16="http://schemas.microsoft.com/office/drawing/2014/main" id="{84F12E97-8C36-92B0-406A-023FD402DB28}"/>
              </a:ext>
            </a:extLst>
          </p:cNvPr>
          <p:cNvSpPr>
            <a:spLocks noGrp="1"/>
          </p:cNvSpPr>
          <p:nvPr>
            <p:ph idx="1"/>
          </p:nvPr>
        </p:nvSpPr>
        <p:spPr>
          <a:xfrm>
            <a:off x="838200" y="1532662"/>
            <a:ext cx="10515600" cy="4351338"/>
          </a:xfrm>
        </p:spPr>
        <p:txBody>
          <a:bodyPr>
            <a:normAutofit fontScale="92500" lnSpcReduction="10000"/>
          </a:bodyPr>
          <a:lstStyle/>
          <a:p>
            <a:pPr marL="0" indent="0">
              <a:buNone/>
            </a:pPr>
            <a:r>
              <a:rPr lang="sv-SE" dirty="0"/>
              <a:t>Muhammed 45 år bor på en av kommunens gruppbostäder. Han arbetar även på en kommunal daglig verksamhet. Muhammed behöver förutsägbarhet och vill gärna välja vilken personal som ska hjälpa och stötta honom i vardagen. Detta leder ofta till livliga diskussioner i personalgruppen, där man har delade meningar om hur mycket Muhammed ska få vara med och bestämma. Han har de senaste månaderna uppvisat ett självskadebeteende som inte funnits tidigare. Han har varit inlagd på sjukhus under ett par längre perioder sista året.</a:t>
            </a:r>
          </a:p>
          <a:p>
            <a:pPr marL="0" indent="0">
              <a:buNone/>
            </a:pPr>
            <a:endParaRPr lang="sv-SE" dirty="0"/>
          </a:p>
          <a:p>
            <a:pPr lvl="1"/>
            <a:r>
              <a:rPr lang="sv-SE" dirty="0"/>
              <a:t>Vad kan Nära vård betyda för Muhammed?</a:t>
            </a:r>
          </a:p>
          <a:p>
            <a:pPr lvl="1"/>
            <a:r>
              <a:rPr lang="sv-SE" dirty="0"/>
              <a:t>Hur kan du/ni bidra till Nära vård för Muhammed?</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650244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D93C8-C94A-3B21-3637-BC6E70BA14CB}"/>
              </a:ext>
            </a:extLst>
          </p:cNvPr>
          <p:cNvSpPr>
            <a:spLocks noGrp="1"/>
          </p:cNvSpPr>
          <p:nvPr>
            <p:ph type="title"/>
          </p:nvPr>
        </p:nvSpPr>
        <p:spPr/>
        <p:txBody>
          <a:bodyPr/>
          <a:lstStyle/>
          <a:p>
            <a:r>
              <a:rPr lang="sv-SE" dirty="0"/>
              <a:t>Vad är viktigt för Benny?</a:t>
            </a:r>
          </a:p>
        </p:txBody>
      </p:sp>
      <p:sp>
        <p:nvSpPr>
          <p:cNvPr id="3" name="Platshållare för innehåll 2">
            <a:extLst>
              <a:ext uri="{FF2B5EF4-FFF2-40B4-BE49-F238E27FC236}">
                <a16:creationId xmlns:a16="http://schemas.microsoft.com/office/drawing/2014/main" id="{EBBAEDE6-7075-CCEE-0630-C8D09C724816}"/>
              </a:ext>
            </a:extLst>
          </p:cNvPr>
          <p:cNvSpPr>
            <a:spLocks noGrp="1"/>
          </p:cNvSpPr>
          <p:nvPr>
            <p:ph idx="1"/>
          </p:nvPr>
        </p:nvSpPr>
        <p:spPr>
          <a:xfrm>
            <a:off x="838200" y="1506029"/>
            <a:ext cx="10515600" cy="4351338"/>
          </a:xfrm>
        </p:spPr>
        <p:txBody>
          <a:bodyPr>
            <a:normAutofit fontScale="92500" lnSpcReduction="10000"/>
          </a:bodyPr>
          <a:lstStyle/>
          <a:p>
            <a:pPr marL="0" indent="0">
              <a:buNone/>
            </a:pPr>
            <a:r>
              <a:rPr lang="sv-SE" dirty="0"/>
              <a:t>Benny 32 år bor på en servicebostad i kommunen för personer med psykiatrisk diagnos. Han hamnar ofta i konflikt med personalen då han upplever att de lägger sig i hans liv. Han vill vara självständig, men känner ofta att han kontrolleras och övervakas av personalen. Personalen upplever bland annat problem när de ska gå in och ge läkemedel, vilket han får fyra gånger/dag. Benny blir irriterad när han blir störd och säger att han kan sköta läkemedlen själv, vilket flera gånger framkommit att han inte klarar av.</a:t>
            </a:r>
          </a:p>
          <a:p>
            <a:pPr marL="0" indent="0">
              <a:buNone/>
            </a:pPr>
            <a:endParaRPr lang="sv-SE" dirty="0"/>
          </a:p>
          <a:p>
            <a:pPr lvl="1"/>
            <a:r>
              <a:rPr lang="sv-SE" dirty="0"/>
              <a:t>Vad kan Nära vård betyda för Benny?</a:t>
            </a:r>
          </a:p>
          <a:p>
            <a:pPr lvl="1"/>
            <a:r>
              <a:rPr lang="sv-SE" dirty="0"/>
              <a:t>Hur kan du/ni bidra till Nära vård för Benny?</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81000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0DD8A1E-3210-CA48-B691-443312F37DF7}"/>
              </a:ext>
            </a:extLst>
          </p:cNvPr>
          <p:cNvSpPr>
            <a:spLocks noGrp="1"/>
          </p:cNvSpPr>
          <p:nvPr>
            <p:ph type="title"/>
          </p:nvPr>
        </p:nvSpPr>
        <p:spPr/>
        <p:txBody>
          <a:bodyPr/>
          <a:lstStyle/>
          <a:p>
            <a:r>
              <a:rPr lang="sv-SE" dirty="0"/>
              <a:t>Vad är viktigt för Anders?</a:t>
            </a:r>
          </a:p>
        </p:txBody>
      </p:sp>
      <p:sp>
        <p:nvSpPr>
          <p:cNvPr id="3" name="Platshållare för innehåll 2">
            <a:extLst>
              <a:ext uri="{FF2B5EF4-FFF2-40B4-BE49-F238E27FC236}">
                <a16:creationId xmlns:a16="http://schemas.microsoft.com/office/drawing/2014/main" id="{10C07E47-181E-BA33-37D9-359212B3D345}"/>
              </a:ext>
            </a:extLst>
          </p:cNvPr>
          <p:cNvSpPr>
            <a:spLocks noGrp="1"/>
          </p:cNvSpPr>
          <p:nvPr>
            <p:ph idx="1"/>
          </p:nvPr>
        </p:nvSpPr>
        <p:spPr>
          <a:xfrm>
            <a:off x="838200" y="1523784"/>
            <a:ext cx="10515600" cy="4351338"/>
          </a:xfrm>
        </p:spPr>
        <p:txBody>
          <a:bodyPr>
            <a:normAutofit fontScale="92500" lnSpcReduction="10000"/>
          </a:bodyPr>
          <a:lstStyle/>
          <a:p>
            <a:pPr marL="0" indent="0">
              <a:buNone/>
            </a:pPr>
            <a:r>
              <a:rPr lang="sv-SE" dirty="0"/>
              <a:t>Anders 43 år är skild sedan sju år tillbaka och har sina två barn, åtta och tio år, varannan vecka. Han arbetar som hantverkare och är egen företagare. De veckorna han inte har barnen dricker han alkohol nästan dagligen för att kunna slappna av på kvällarna. Konsumtionen har successivt ökat. Nu misstänker barnens mamma att han även dricker de veckorna han har barnen. Hon ber honom att söka hjälp. Han tycker inte att han har några problem, men går motvilligt med på att ringa till vårdcentralen då han inte vill riskera att inte få ha barnen hos sig.</a:t>
            </a:r>
          </a:p>
          <a:p>
            <a:pPr marL="0" indent="0">
              <a:buNone/>
            </a:pPr>
            <a:endParaRPr lang="sv-SE" dirty="0"/>
          </a:p>
          <a:p>
            <a:pPr lvl="1"/>
            <a:r>
              <a:rPr lang="sv-SE" dirty="0"/>
              <a:t>Vad kan Nära vård betyda för Anders?</a:t>
            </a:r>
          </a:p>
          <a:p>
            <a:pPr lvl="1"/>
            <a:r>
              <a:rPr lang="sv-SE" dirty="0"/>
              <a:t>Hur kan du/ni bidra till Nära vård för Anders?</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77579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F23EC0-22E0-4B34-B234-67EF046BC07A}"/>
              </a:ext>
            </a:extLst>
          </p:cNvPr>
          <p:cNvSpPr>
            <a:spLocks noGrp="1"/>
          </p:cNvSpPr>
          <p:nvPr>
            <p:ph type="title"/>
          </p:nvPr>
        </p:nvSpPr>
        <p:spPr/>
        <p:txBody>
          <a:bodyPr/>
          <a:lstStyle/>
          <a:p>
            <a:r>
              <a:rPr lang="sv-SE" dirty="0"/>
              <a:t>Vad är viktigt för Elisa?</a:t>
            </a:r>
          </a:p>
        </p:txBody>
      </p:sp>
      <p:sp>
        <p:nvSpPr>
          <p:cNvPr id="3" name="Platshållare för innehåll 2">
            <a:extLst>
              <a:ext uri="{FF2B5EF4-FFF2-40B4-BE49-F238E27FC236}">
                <a16:creationId xmlns:a16="http://schemas.microsoft.com/office/drawing/2014/main" id="{46E59F58-1BE9-F722-E0B6-5EBCF3D20784}"/>
              </a:ext>
            </a:extLst>
          </p:cNvPr>
          <p:cNvSpPr>
            <a:spLocks noGrp="1"/>
          </p:cNvSpPr>
          <p:nvPr>
            <p:ph idx="1"/>
          </p:nvPr>
        </p:nvSpPr>
        <p:spPr>
          <a:xfrm>
            <a:off x="838200" y="1550416"/>
            <a:ext cx="10515600" cy="4690585"/>
          </a:xfrm>
        </p:spPr>
        <p:txBody>
          <a:bodyPr>
            <a:normAutofit lnSpcReduction="10000"/>
          </a:bodyPr>
          <a:lstStyle/>
          <a:p>
            <a:pPr marL="0" indent="0">
              <a:buNone/>
            </a:pPr>
            <a:r>
              <a:rPr lang="sv-SE" dirty="0"/>
              <a:t>Elisa 25 år bor på en servicebostad och sköter det mesta av sin vardag själv, men har viss stöttning från personal. Hon har behov av att vara som hon själv uttrycker det ”normal” och ”som alla andra”. Elisa har skaffat en pojkvän som i veckan flyttade in i hennes lägenhet. Personalen misstänker att pojkvännen inte är snäll emot Elisa och att han utnyttjar henne. Han är dessutom mycket otrevlig och stundtals hotfull.</a:t>
            </a:r>
          </a:p>
          <a:p>
            <a:pPr marL="0" indent="0">
              <a:buNone/>
            </a:pPr>
            <a:endParaRPr lang="sv-SE" dirty="0"/>
          </a:p>
          <a:p>
            <a:pPr lvl="1"/>
            <a:r>
              <a:rPr lang="sv-SE" dirty="0"/>
              <a:t>Vad kan Nära vård betyda för Elisa?</a:t>
            </a:r>
          </a:p>
          <a:p>
            <a:pPr lvl="1"/>
            <a:r>
              <a:rPr lang="sv-SE" dirty="0"/>
              <a:t>Hur kan du/ni bidra till Nära vård för Elisa?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586123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90CB03-4E04-E274-8824-D5D82BBD9383}"/>
              </a:ext>
            </a:extLst>
          </p:cNvPr>
          <p:cNvSpPr>
            <a:spLocks noGrp="1"/>
          </p:cNvSpPr>
          <p:nvPr>
            <p:ph type="title"/>
          </p:nvPr>
        </p:nvSpPr>
        <p:spPr/>
        <p:txBody>
          <a:bodyPr/>
          <a:lstStyle/>
          <a:p>
            <a:r>
              <a:rPr lang="sv-SE" dirty="0"/>
              <a:t>Vad är viktigt för Bella?</a:t>
            </a:r>
          </a:p>
        </p:txBody>
      </p:sp>
      <p:sp>
        <p:nvSpPr>
          <p:cNvPr id="3" name="Platshållare för innehåll 2">
            <a:extLst>
              <a:ext uri="{FF2B5EF4-FFF2-40B4-BE49-F238E27FC236}">
                <a16:creationId xmlns:a16="http://schemas.microsoft.com/office/drawing/2014/main" id="{22880782-E4E9-24FE-2CA6-C515B3304FD0}"/>
              </a:ext>
            </a:extLst>
          </p:cNvPr>
          <p:cNvSpPr>
            <a:spLocks noGrp="1"/>
          </p:cNvSpPr>
          <p:nvPr>
            <p:ph idx="1"/>
          </p:nvPr>
        </p:nvSpPr>
        <p:spPr>
          <a:xfrm>
            <a:off x="838200" y="1523247"/>
            <a:ext cx="10515600" cy="4351338"/>
          </a:xfrm>
        </p:spPr>
        <p:txBody>
          <a:bodyPr>
            <a:normAutofit fontScale="92500" lnSpcReduction="10000"/>
          </a:bodyPr>
          <a:lstStyle/>
          <a:p>
            <a:pPr marL="0" indent="0">
              <a:buNone/>
            </a:pPr>
            <a:r>
              <a:rPr lang="sv-SE" dirty="0"/>
              <a:t>Bella är 33 år. Hon har sedan flera år tillbaka haft kontakt med psykiatriska öppenvårdsmottagningen några gånger per år. Hon har tidigare haft kortare vikariat och arbetsträning inom barnomsorgen. Hon tycker om att arbeta med barn. Bella är idag arbetslös. Hennes nedstämdhet har lättat något efter medicinering och samtal med kurator. Bella träffar en arbetsterapeut för samtal och där framkommer att Bella har svårt att komma igång med aktiviteter. Hon får väldigt få saker gjorda i hemmet och maten hon äter är mestadels färdigproducerad och värms i mikrovågsugn.</a:t>
            </a:r>
          </a:p>
          <a:p>
            <a:pPr marL="0" indent="0">
              <a:buNone/>
            </a:pPr>
            <a:endParaRPr lang="sv-SE" dirty="0"/>
          </a:p>
          <a:p>
            <a:pPr lvl="1"/>
            <a:r>
              <a:rPr lang="sv-SE" dirty="0"/>
              <a:t>Vad kan Nära vård betyda för Bella? </a:t>
            </a:r>
          </a:p>
          <a:p>
            <a:pPr lvl="1"/>
            <a:r>
              <a:rPr lang="sv-SE" dirty="0"/>
              <a:t>Hur kan du/ni bidra till Nära vård för Bella?</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3447568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A99784D-5ADD-8429-0A65-46D22CEAFC27}"/>
              </a:ext>
            </a:extLst>
          </p:cNvPr>
          <p:cNvSpPr>
            <a:spLocks noGrp="1"/>
          </p:cNvSpPr>
          <p:nvPr>
            <p:ph type="title"/>
          </p:nvPr>
        </p:nvSpPr>
        <p:spPr/>
        <p:txBody>
          <a:bodyPr/>
          <a:lstStyle/>
          <a:p>
            <a:r>
              <a:rPr lang="sv-SE" dirty="0"/>
              <a:t>Vad är viktigt för Ahmed?</a:t>
            </a:r>
          </a:p>
        </p:txBody>
      </p:sp>
      <p:sp>
        <p:nvSpPr>
          <p:cNvPr id="3" name="Platshållare för innehåll 2">
            <a:extLst>
              <a:ext uri="{FF2B5EF4-FFF2-40B4-BE49-F238E27FC236}">
                <a16:creationId xmlns:a16="http://schemas.microsoft.com/office/drawing/2014/main" id="{1E268A4E-0BA8-2A23-B3DB-3B04934266D3}"/>
              </a:ext>
            </a:extLst>
          </p:cNvPr>
          <p:cNvSpPr>
            <a:spLocks noGrp="1"/>
          </p:cNvSpPr>
          <p:nvPr>
            <p:ph idx="1"/>
          </p:nvPr>
        </p:nvSpPr>
        <p:spPr>
          <a:xfrm>
            <a:off x="838200" y="1550417"/>
            <a:ext cx="10515600" cy="4351338"/>
          </a:xfrm>
        </p:spPr>
        <p:txBody>
          <a:bodyPr>
            <a:normAutofit fontScale="92500" lnSpcReduction="10000"/>
          </a:bodyPr>
          <a:lstStyle/>
          <a:p>
            <a:pPr marL="0" indent="0">
              <a:buNone/>
            </a:pPr>
            <a:r>
              <a:rPr lang="sv-SE" dirty="0"/>
              <a:t>Ahmed är 53 år och arbetar som vaktmästare på en skola. Hans stora intresse är fotboll och han ser dagligen på matcher på tv:n. Han har sedan tio år tillbaka haft högt blodtryck och medicinerat för detta. Förra månaden drabbades Ahmed av en hjärtinfarkt. Den kom som en blixt från klar himmel. Han fick ont i bröstet och blev kallsvettig. Efter flera undersökningar meddelade läkaren Ahmed att hans hjärtmuskel har blivit skadad av hjärtinfarkten och att han behöver gå till en hjärtsviktsmottagning efter utskrivning. Ahmed är rädd och orolig över situationen.</a:t>
            </a:r>
          </a:p>
          <a:p>
            <a:pPr marL="0" indent="0">
              <a:buNone/>
            </a:pPr>
            <a:endParaRPr lang="sv-SE" dirty="0"/>
          </a:p>
          <a:p>
            <a:pPr lvl="1"/>
            <a:r>
              <a:rPr lang="sv-SE" dirty="0"/>
              <a:t>Vad kan Nära vård betyda för Ahmed?</a:t>
            </a:r>
          </a:p>
          <a:p>
            <a:pPr lvl="1"/>
            <a:r>
              <a:rPr lang="sv-SE" dirty="0"/>
              <a:t>Hur kan du/ni bidra till Nära vård för Ahmed?</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701605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88B42E-FAB4-7597-F6CF-9B2C391E60A5}"/>
              </a:ext>
            </a:extLst>
          </p:cNvPr>
          <p:cNvSpPr>
            <a:spLocks noGrp="1"/>
          </p:cNvSpPr>
          <p:nvPr>
            <p:ph type="title"/>
          </p:nvPr>
        </p:nvSpPr>
        <p:spPr/>
        <p:txBody>
          <a:bodyPr/>
          <a:lstStyle/>
          <a:p>
            <a:r>
              <a:rPr lang="sv-SE" dirty="0"/>
              <a:t>Vad är viktigt för Bosse?</a:t>
            </a:r>
          </a:p>
        </p:txBody>
      </p:sp>
      <p:sp>
        <p:nvSpPr>
          <p:cNvPr id="3" name="Platshållare för innehåll 2">
            <a:extLst>
              <a:ext uri="{FF2B5EF4-FFF2-40B4-BE49-F238E27FC236}">
                <a16:creationId xmlns:a16="http://schemas.microsoft.com/office/drawing/2014/main" id="{4754392E-80F1-D675-8DEE-08FA6272C5F3}"/>
              </a:ext>
            </a:extLst>
          </p:cNvPr>
          <p:cNvSpPr>
            <a:spLocks noGrp="1"/>
          </p:cNvSpPr>
          <p:nvPr>
            <p:ph idx="1"/>
          </p:nvPr>
        </p:nvSpPr>
        <p:spPr>
          <a:xfrm>
            <a:off x="838200" y="1523902"/>
            <a:ext cx="10515600" cy="4351338"/>
          </a:xfrm>
        </p:spPr>
        <p:txBody>
          <a:bodyPr>
            <a:normAutofit lnSpcReduction="10000"/>
          </a:bodyPr>
          <a:lstStyle/>
          <a:p>
            <a:pPr marL="0" indent="0">
              <a:buNone/>
            </a:pPr>
            <a:r>
              <a:rPr lang="sv-SE" dirty="0"/>
              <a:t>Bosse 45 år bor på en gruppbostad och jobbar heltid på en av kommunens dagliga verksamheter. Han älskar sitt jobb och ingenting kan hindra honom från att åka till jobbet. Bosse har en utbredd sårinfektion med MRSA och ska enligt riktlinjer hålla sig hemma och isolerad. Han smiter ändå iväg till daglig verksamhet och personalen där ringer upprörda och arga till personalen på boendet och undrar varför Bosse kommer till jobbet.</a:t>
            </a:r>
          </a:p>
          <a:p>
            <a:pPr marL="0" indent="0">
              <a:buNone/>
            </a:pPr>
            <a:endParaRPr lang="sv-SE" dirty="0"/>
          </a:p>
          <a:p>
            <a:pPr lvl="1"/>
            <a:r>
              <a:rPr lang="sv-SE" dirty="0"/>
              <a:t>Vad kan Nära vård betyda för Bosse?</a:t>
            </a:r>
          </a:p>
          <a:p>
            <a:pPr lvl="1"/>
            <a:r>
              <a:rPr lang="sv-SE" dirty="0"/>
              <a:t>Hur kan du/ni bidra till Nära vård för Bosse?</a:t>
            </a:r>
          </a:p>
          <a:p>
            <a:pPr lvl="1"/>
            <a:r>
              <a:rPr lang="sv-SE" dirty="0"/>
              <a:t>Hur kan vi utifrån den här eller liknande situationer arbeta förebyggande och proaktivt?</a:t>
            </a:r>
          </a:p>
        </p:txBody>
      </p:sp>
    </p:spTree>
    <p:extLst>
      <p:ext uri="{BB962C8B-B14F-4D97-AF65-F5344CB8AC3E}">
        <p14:creationId xmlns:p14="http://schemas.microsoft.com/office/powerpoint/2010/main" val="2064318693"/>
      </p:ext>
    </p:extLst>
  </p:cSld>
  <p:clrMapOvr>
    <a:masterClrMapping/>
  </p:clrMapOvr>
</p:sld>
</file>

<file path=ppt/theme/theme1.xml><?xml version="1.0" encoding="utf-8"?>
<a:theme xmlns:a="http://schemas.openxmlformats.org/drawingml/2006/main" name="1_Anpassad formgivning">
  <a:themeElements>
    <a:clrScheme name="Anpassat 5">
      <a:dk1>
        <a:sysClr val="windowText" lastClr="000000"/>
      </a:dk1>
      <a:lt1>
        <a:sysClr val="window" lastClr="FFFFFF"/>
      </a:lt1>
      <a:dk2>
        <a:srgbClr val="44546A"/>
      </a:dk2>
      <a:lt2>
        <a:srgbClr val="E7E6E6"/>
      </a:lt2>
      <a:accent1>
        <a:srgbClr val="8EAD5D"/>
      </a:accent1>
      <a:accent2>
        <a:srgbClr val="768CC6"/>
      </a:accent2>
      <a:accent3>
        <a:srgbClr val="E68B56"/>
      </a:accent3>
      <a:accent4>
        <a:srgbClr val="891C00"/>
      </a:accent4>
      <a:accent5>
        <a:srgbClr val="A5A5A5"/>
      </a:accent5>
      <a:accent6>
        <a:srgbClr val="598E1C"/>
      </a:accent6>
      <a:hlink>
        <a:srgbClr val="768CC6"/>
      </a:hlink>
      <a:folHlink>
        <a:srgbClr val="A5A5A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oU i Sörmland_ Nära vård 22" id="{58F76CF7-B25F-4B0B-BE23-D90955ED95D2}" vid="{709318FA-ADF7-4C7F-A051-B009E402EEC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7F88D5F6EE300419D67537F6FEFB99F" ma:contentTypeVersion="14" ma:contentTypeDescription="Skapa ett nytt dokument." ma:contentTypeScope="" ma:versionID="dd8e9e0dbcca434dcf9825c19a32af3d">
  <xsd:schema xmlns:xsd="http://www.w3.org/2001/XMLSchema" xmlns:xs="http://www.w3.org/2001/XMLSchema" xmlns:p="http://schemas.microsoft.com/office/2006/metadata/properties" xmlns:ns2="ddc78263-9d85-4a4f-b8fd-54dad55d3c65" xmlns:ns3="4d3b886e-535a-4043-92dc-d8a291ae1e3a" targetNamespace="http://schemas.microsoft.com/office/2006/metadata/properties" ma:root="true" ma:fieldsID="9bd302ea9e2f6900ed5bc2adac64279e" ns2:_="" ns3:_="">
    <xsd:import namespace="ddc78263-9d85-4a4f-b8fd-54dad55d3c65"/>
    <xsd:import namespace="4d3b886e-535a-4043-92dc-d8a291ae1e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78263-9d85-4a4f-b8fd-54dad55d3c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Bildmarkeringar" ma:readOnly="false" ma:fieldId="{5cf76f15-5ced-4ddc-b409-7134ff3c332f}" ma:taxonomyMulti="true" ma:sspId="83033479-00a1-441d-aa89-a8735686c49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4d3b886e-535a-4043-92dc-d8a291ae1e3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element name="TaxCatchAll" ma:index="21" nillable="true" ma:displayName="Taxonomy Catch All Column" ma:hidden="true" ma:list="{224dcfb9-2b19-47cd-9e19-550d8a5b7b47}" ma:internalName="TaxCatchAll" ma:showField="CatchAllData" ma:web="4d3b886e-535a-4043-92dc-d8a291ae1e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d3b886e-535a-4043-92dc-d8a291ae1e3a" xsi:nil="true"/>
    <lcf76f155ced4ddcb4097134ff3c332f xmlns="ddc78263-9d85-4a4f-b8fd-54dad55d3c6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DB849EF-D586-4914-945C-E7471DF53639}">
  <ds:schemaRefs>
    <ds:schemaRef ds:uri="http://schemas.microsoft.com/sharepoint/v3/contenttype/forms"/>
  </ds:schemaRefs>
</ds:datastoreItem>
</file>

<file path=customXml/itemProps2.xml><?xml version="1.0" encoding="utf-8"?>
<ds:datastoreItem xmlns:ds="http://schemas.openxmlformats.org/officeDocument/2006/customXml" ds:itemID="{81F59247-52AC-44C5-BE94-A3CC0E8203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78263-9d85-4a4f-b8fd-54dad55d3c65"/>
    <ds:schemaRef ds:uri="4d3b886e-535a-4043-92dc-d8a291ae1e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8395065-7113-4BCC-AA27-922F518ABA0F}">
  <ds:schemaRefs>
    <ds:schemaRef ds:uri="http://purl.org/dc/terms/"/>
    <ds:schemaRef ds:uri="http://purl.org/dc/elements/1.1/"/>
    <ds:schemaRef ds:uri="http://www.w3.org/XML/1998/namespace"/>
    <ds:schemaRef ds:uri="c83d0866-1085-4da3-8dfe-cfbeb68ce185"/>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1f3e8215-bc6d-4bcd-ad84-8e16a3f9b36c"/>
    <ds:schemaRef ds:uri="http://schemas.microsoft.com/office/2006/metadata/properties"/>
    <ds:schemaRef ds:uri="4d3b886e-535a-4043-92dc-d8a291ae1e3a"/>
    <ds:schemaRef ds:uri="ddc78263-9d85-4a4f-b8fd-54dad55d3c65"/>
  </ds:schemaRefs>
</ds:datastoreItem>
</file>

<file path=docProps/app.xml><?xml version="1.0" encoding="utf-8"?>
<Properties xmlns="http://schemas.openxmlformats.org/officeDocument/2006/extended-properties" xmlns:vt="http://schemas.openxmlformats.org/officeDocument/2006/docPropsVTypes">
  <Template>FoU i Sörmland_ Nära vård 22</Template>
  <TotalTime>1</TotalTime>
  <Words>1213</Words>
  <Application>Microsoft Office PowerPoint</Application>
  <PresentationFormat>Bredbild</PresentationFormat>
  <Paragraphs>55</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Calibri Light</vt:lpstr>
      <vt:lpstr>1_Anpassad formgivning</vt:lpstr>
      <vt:lpstr>PowerPoint-presentation</vt:lpstr>
      <vt:lpstr>Vad är viktigt för Luiza?</vt:lpstr>
      <vt:lpstr>Vad är viktigt för Muhammed?</vt:lpstr>
      <vt:lpstr>Vad är viktigt för Benny?</vt:lpstr>
      <vt:lpstr>Vad är viktigt för Anders?</vt:lpstr>
      <vt:lpstr>Vad är viktigt för Elisa?</vt:lpstr>
      <vt:lpstr>Vad är viktigt för Bella?</vt:lpstr>
      <vt:lpstr>Vad är viktigt för Ahmed?</vt:lpstr>
      <vt:lpstr>Vad är viktigt för Bosse?</vt:lpstr>
      <vt:lpstr>Vad är viktigt för John?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Karolina Ehnsiö</dc:creator>
  <cp:lastModifiedBy>Lena Stenbrink</cp:lastModifiedBy>
  <cp:revision>1</cp:revision>
  <dcterms:created xsi:type="dcterms:W3CDTF">2023-01-02T13:06:54Z</dcterms:created>
  <dcterms:modified xsi:type="dcterms:W3CDTF">2023-02-24T15:41:08Z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0x01010017F88D5F6EE300419D67537F6FEFB99F</vt:lpwstr>
  </property>
</Properties>
</file>