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4"/>
  </p:sldMasterIdLst>
  <p:notesMasterIdLst>
    <p:notesMasterId r:id="rId18"/>
  </p:notesMasterIdLst>
  <p:handoutMasterIdLst>
    <p:handoutMasterId r:id="rId19"/>
  </p:handoutMasterIdLst>
  <p:sldIdLst>
    <p:sldId id="278" r:id="rId5"/>
    <p:sldId id="285" r:id="rId6"/>
    <p:sldId id="279" r:id="rId7"/>
    <p:sldId id="287" r:id="rId8"/>
    <p:sldId id="293" r:id="rId9"/>
    <p:sldId id="286" r:id="rId10"/>
    <p:sldId id="290" r:id="rId11"/>
    <p:sldId id="277" r:id="rId12"/>
    <p:sldId id="289" r:id="rId13"/>
    <p:sldId id="280" r:id="rId14"/>
    <p:sldId id="291" r:id="rId15"/>
    <p:sldId id="281" r:id="rId16"/>
    <p:sldId id="292" r:id="rId17"/>
  </p:sldIdLst>
  <p:sldSz cx="12192000" cy="6858000"/>
  <p:notesSz cx="6742113" cy="98758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AD5D"/>
    <a:srgbClr val="891C00"/>
    <a:srgbClr val="598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60" d="100"/>
          <a:sy n="160" d="100"/>
        </p:scale>
        <p:origin x="192" y="138"/>
      </p:cViewPr>
      <p:guideLst>
        <p:guide orient="horz" pos="2160"/>
        <p:guide pos="66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502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532FD2F5-1F6A-490B-A287-825244541E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69719A1-A954-44AF-B97C-16F922C638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C7539-CC02-408F-966F-5F90CCAC9D2D}" type="datetimeFigureOut">
              <a:rPr lang="sv-SE" smtClean="0"/>
              <a:t>2022-04-14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5A02A1-E053-4FEC-AF4C-AE24685204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A9CB5C6-60A1-4C83-9B33-29E455491AA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EC4CE-C2B5-4147-8A67-A971DD30E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185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9D87B-B5FC-436A-B375-09BC3597837A}" type="datetimeFigureOut">
              <a:rPr lang="sv-SE" smtClean="0"/>
              <a:t>2022-04-14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8DAC6-6BFF-4C04-BE07-4E1D4B6535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1974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F121B1-B7C8-4251-A4E7-92D4B87ED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A62A-DA16-4A1D-894E-3111611EA783}" type="datetimeFigureOut">
              <a:rPr lang="sv-SE" smtClean="0"/>
              <a:t>2022-04-14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404013-0B03-4E02-B587-45F4D4511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6BF4277-B7BF-4796-932D-AE496FBDF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3D51-1377-4576-B59A-4E891A96BA1A}" type="slidenum">
              <a:rPr lang="sv-SE" smtClean="0"/>
              <a:t>‹#›</a:t>
            </a:fld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CA1B356A-6645-4A05-807C-4CC7DEC2C2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23199" y="1246909"/>
            <a:ext cx="7545602" cy="5290668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B088EE3E-8040-4173-8B1E-684B4F6E3294}"/>
              </a:ext>
            </a:extLst>
          </p:cNvPr>
          <p:cNvSpPr txBox="1"/>
          <p:nvPr userDrawn="1"/>
        </p:nvSpPr>
        <p:spPr>
          <a:xfrm>
            <a:off x="1827759" y="235892"/>
            <a:ext cx="85322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>
                <a:solidFill>
                  <a:srgbClr val="891C00"/>
                </a:solidFill>
              </a:rPr>
              <a:t>FoU i Sörmland</a:t>
            </a:r>
            <a:endParaRPr lang="sv-SE" sz="44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2EDDAA74-FD01-4E44-B3C3-8CC38ABCE058}"/>
              </a:ext>
            </a:extLst>
          </p:cNvPr>
          <p:cNvSpPr txBox="1"/>
          <p:nvPr userDrawn="1"/>
        </p:nvSpPr>
        <p:spPr>
          <a:xfrm>
            <a:off x="1809802" y="842462"/>
            <a:ext cx="855023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000" dirty="0">
                <a:solidFill>
                  <a:srgbClr val="891C00"/>
                </a:solidFill>
              </a:rPr>
              <a:t>Kommuner &amp; region i samverkan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85444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065532" y="5421664"/>
            <a:ext cx="6044750" cy="84022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B27-7471-409C-AF6F-732C5E7EAB41}" type="datetime1">
              <a:rPr lang="sv-SE" smtClean="0"/>
              <a:t>2022-04-14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FoU i Sörmland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670D-ED1A-4DA8-AAA0-8B1DFD23C8A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3065532" y="1755972"/>
            <a:ext cx="6044750" cy="3377016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1730347" y="478780"/>
            <a:ext cx="8715121" cy="914400"/>
          </a:xfrm>
        </p:spPr>
        <p:txBody>
          <a:bodyPr>
            <a:normAutofit/>
          </a:bodyPr>
          <a:lstStyle>
            <a:lvl1pPr>
              <a:defRPr sz="4400">
                <a:solidFill>
                  <a:srgbClr val="891C00"/>
                </a:solidFill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</p:spTree>
    <p:extLst>
      <p:ext uri="{BB962C8B-B14F-4D97-AF65-F5344CB8AC3E}">
        <p14:creationId xmlns:p14="http://schemas.microsoft.com/office/powerpoint/2010/main" val="83080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ög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6A3C-A5A2-4987-8163-873044312DB5}" type="datetime1">
              <a:rPr lang="sv-SE" smtClean="0"/>
              <a:t>2022-04-14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FoU i Sörmland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670D-ED1A-4DA8-AAA0-8B1DFD23C8A4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1142965" y="291314"/>
            <a:ext cx="10439435" cy="817295"/>
          </a:xfrm>
        </p:spPr>
        <p:txBody>
          <a:bodyPr>
            <a:normAutofit/>
          </a:bodyPr>
          <a:lstStyle>
            <a:lvl1pPr algn="l"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1270000" y="1165225"/>
            <a:ext cx="3503613" cy="4765675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5016500" y="1165225"/>
            <a:ext cx="6101957" cy="4791075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3742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vadratisk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6A3C-A5A2-4987-8163-873044312DB5}" type="datetime1">
              <a:rPr lang="sv-SE" smtClean="0"/>
              <a:t>2022-04-14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FoU i Sörmland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670D-ED1A-4DA8-AAA0-8B1DFD23C8A4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1142965" y="291314"/>
            <a:ext cx="10439435" cy="817295"/>
          </a:xfrm>
        </p:spPr>
        <p:txBody>
          <a:bodyPr>
            <a:normAutofit/>
          </a:bodyPr>
          <a:lstStyle>
            <a:lvl1pPr algn="l"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1270000" y="1165225"/>
            <a:ext cx="5074156" cy="4765675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6497903" y="1165225"/>
            <a:ext cx="4620553" cy="4791075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6415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platshållare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6A3C-A5A2-4987-8163-873044312DB5}" type="datetime1">
              <a:rPr lang="sv-SE" smtClean="0"/>
              <a:t>2022-04-14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FoU i Sörmland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670D-ED1A-4DA8-AAA0-8B1DFD23C8A4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1142965" y="291314"/>
            <a:ext cx="10439435" cy="817295"/>
          </a:xfrm>
        </p:spPr>
        <p:txBody>
          <a:bodyPr>
            <a:normAutofit/>
          </a:bodyPr>
          <a:lstStyle>
            <a:lvl1pPr algn="l"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1151056" y="1295400"/>
            <a:ext cx="4796590" cy="4660900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6" hasCustomPrompt="1"/>
          </p:nvPr>
        </p:nvSpPr>
        <p:spPr>
          <a:xfrm>
            <a:off x="6036657" y="1295400"/>
            <a:ext cx="4865033" cy="4660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Klicka på en ikon för att lägga in valt innehåll</a:t>
            </a:r>
          </a:p>
        </p:txBody>
      </p:sp>
    </p:spTree>
    <p:extLst>
      <p:ext uri="{BB962C8B-B14F-4D97-AF65-F5344CB8AC3E}">
        <p14:creationId xmlns:p14="http://schemas.microsoft.com/office/powerpoint/2010/main" val="1501521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platshållare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6A3C-A5A2-4987-8163-873044312DB5}" type="datetime1">
              <a:rPr lang="sv-SE" smtClean="0"/>
              <a:t>2022-04-14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FoU i Sörmland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670D-ED1A-4DA8-AAA0-8B1DFD23C8A4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1142965" y="291314"/>
            <a:ext cx="10439435" cy="817295"/>
          </a:xfrm>
        </p:spPr>
        <p:txBody>
          <a:bodyPr>
            <a:normAutofit/>
          </a:bodyPr>
          <a:lstStyle>
            <a:lvl1pPr algn="l"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6497903" y="1295400"/>
            <a:ext cx="4620553" cy="4660900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5" hasCustomPrompt="1"/>
          </p:nvPr>
        </p:nvSpPr>
        <p:spPr>
          <a:xfrm>
            <a:off x="1143000" y="1295400"/>
            <a:ext cx="5241925" cy="4660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Klicka på ikonen för att lägga till innehåll</a:t>
            </a:r>
          </a:p>
        </p:txBody>
      </p:sp>
    </p:spTree>
    <p:extLst>
      <p:ext uri="{BB962C8B-B14F-4D97-AF65-F5344CB8AC3E}">
        <p14:creationId xmlns:p14="http://schemas.microsoft.com/office/powerpoint/2010/main" val="479812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valfrit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1142965" y="291314"/>
            <a:ext cx="10439435" cy="817295"/>
          </a:xfrm>
        </p:spPr>
        <p:txBody>
          <a:bodyPr>
            <a:normAutofit/>
          </a:bodyPr>
          <a:lstStyle>
            <a:lvl1pPr algn="l"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innehåll 10">
            <a:extLst>
              <a:ext uri="{FF2B5EF4-FFF2-40B4-BE49-F238E27FC236}">
                <a16:creationId xmlns:a16="http://schemas.microsoft.com/office/drawing/2014/main" id="{19C29F68-BD08-4C7A-809B-3091FA46F32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142965" y="1295400"/>
            <a:ext cx="10439435" cy="4903922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8050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omma platshållare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6A3C-A5A2-4987-8163-873044312DB5}" type="datetime1">
              <a:rPr lang="sv-SE" smtClean="0"/>
              <a:t>2022-04-14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FoU i Sörmland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670D-ED1A-4DA8-AAA0-8B1DFD23C8A4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1142965" y="291314"/>
            <a:ext cx="10439435" cy="817295"/>
          </a:xfrm>
        </p:spPr>
        <p:txBody>
          <a:bodyPr>
            <a:normAutofit/>
          </a:bodyPr>
          <a:lstStyle>
            <a:lvl1pPr algn="l"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6497903" y="1165225"/>
            <a:ext cx="4620553" cy="4791075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5" hasCustomPrompt="1"/>
          </p:nvPr>
        </p:nvSpPr>
        <p:spPr>
          <a:xfrm>
            <a:off x="1270000" y="3617913"/>
            <a:ext cx="5073650" cy="2338387"/>
          </a:xfrm>
        </p:spPr>
        <p:txBody>
          <a:bodyPr/>
          <a:lstStyle/>
          <a:p>
            <a:pPr lvl="0"/>
            <a:r>
              <a:rPr lang="sv-SE" dirty="0"/>
              <a:t>Klicka på en ikon för att lägga in valt innehåll</a:t>
            </a:r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16" hasCustomPrompt="1"/>
          </p:nvPr>
        </p:nvSpPr>
        <p:spPr>
          <a:xfrm>
            <a:off x="1270000" y="1157330"/>
            <a:ext cx="5073650" cy="237966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sv-SE" dirty="0"/>
              <a:t>Klicka på en ikon för att lägga in valt innehåll</a:t>
            </a:r>
          </a:p>
        </p:txBody>
      </p:sp>
    </p:spTree>
    <p:extLst>
      <p:ext uri="{BB962C8B-B14F-4D97-AF65-F5344CB8AC3E}">
        <p14:creationId xmlns:p14="http://schemas.microsoft.com/office/powerpoint/2010/main" val="2387312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B6F4-FBD3-4404-A654-6D47786ABA3D}" type="datetime1">
              <a:rPr lang="sv-SE" smtClean="0"/>
              <a:t>2022-04-14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FoU i Sörmland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D868-83CE-434D-86EF-717B42CD7FB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ubrik 1"/>
          <p:cNvSpPr txBox="1">
            <a:spLocks/>
          </p:cNvSpPr>
          <p:nvPr userDrawn="1"/>
        </p:nvSpPr>
        <p:spPr>
          <a:xfrm>
            <a:off x="1142965" y="291314"/>
            <a:ext cx="10439435" cy="817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rgbClr val="82101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3" name="Platshållare för media 12"/>
          <p:cNvSpPr>
            <a:spLocks noGrp="1"/>
          </p:cNvSpPr>
          <p:nvPr>
            <p:ph type="media" sz="quarter" idx="16"/>
          </p:nvPr>
        </p:nvSpPr>
        <p:spPr>
          <a:xfrm>
            <a:off x="1116013" y="1263959"/>
            <a:ext cx="4572000" cy="2879725"/>
          </a:xfrm>
        </p:spPr>
        <p:txBody>
          <a:bodyPr/>
          <a:lstStyle/>
          <a:p>
            <a:r>
              <a:rPr lang="sv-SE"/>
              <a:t>Klicka på ikonen för att lägga till ett medieklipp</a:t>
            </a:r>
            <a:endParaRPr lang="sv-SE" dirty="0"/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17"/>
          </p:nvPr>
        </p:nvSpPr>
        <p:spPr>
          <a:xfrm>
            <a:off x="5907088" y="1263650"/>
            <a:ext cx="4548187" cy="2879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7" name="Platshållare för text 16"/>
          <p:cNvSpPr>
            <a:spLocks noGrp="1"/>
          </p:cNvSpPr>
          <p:nvPr>
            <p:ph type="body" sz="quarter" idx="18"/>
          </p:nvPr>
        </p:nvSpPr>
        <p:spPr>
          <a:xfrm>
            <a:off x="1116013" y="4248150"/>
            <a:ext cx="9339262" cy="16668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1295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796-5722-4296-928E-D0289B43C31D}" type="datetime1">
              <a:rPr lang="sv-SE" smtClean="0"/>
              <a:t>2022-04-14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FoU i Sörmland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670D-ED1A-4DA8-AAA0-8B1DFD23C8A4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/>
          <p:cNvSpPr txBox="1">
            <a:spLocks/>
          </p:cNvSpPr>
          <p:nvPr userDrawn="1"/>
        </p:nvSpPr>
        <p:spPr>
          <a:xfrm>
            <a:off x="1142965" y="291314"/>
            <a:ext cx="10439435" cy="817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rgbClr val="82101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9" name="Platshållare för media 12"/>
          <p:cNvSpPr>
            <a:spLocks noGrp="1"/>
          </p:cNvSpPr>
          <p:nvPr>
            <p:ph type="media" sz="quarter" idx="16"/>
          </p:nvPr>
        </p:nvSpPr>
        <p:spPr>
          <a:xfrm>
            <a:off x="1116013" y="1263959"/>
            <a:ext cx="4572000" cy="2879725"/>
          </a:xfrm>
        </p:spPr>
        <p:txBody>
          <a:bodyPr/>
          <a:lstStyle/>
          <a:p>
            <a:r>
              <a:rPr lang="sv-SE"/>
              <a:t>Klicka på ikonen för att lägga till ett medieklipp</a:t>
            </a:r>
            <a:endParaRPr lang="sv-SE" dirty="0"/>
          </a:p>
        </p:txBody>
      </p:sp>
      <p:sp>
        <p:nvSpPr>
          <p:cNvPr id="10" name="Platshållare för text 14"/>
          <p:cNvSpPr>
            <a:spLocks noGrp="1"/>
          </p:cNvSpPr>
          <p:nvPr>
            <p:ph type="body" sz="quarter" idx="17"/>
          </p:nvPr>
        </p:nvSpPr>
        <p:spPr>
          <a:xfrm>
            <a:off x="5907088" y="1263650"/>
            <a:ext cx="4548187" cy="2879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text 16"/>
          <p:cNvSpPr>
            <a:spLocks noGrp="1"/>
          </p:cNvSpPr>
          <p:nvPr>
            <p:ph type="body" sz="quarter" idx="18"/>
          </p:nvPr>
        </p:nvSpPr>
        <p:spPr>
          <a:xfrm>
            <a:off x="1116013" y="4248150"/>
            <a:ext cx="9339262" cy="16668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390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Svar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F121B1-B7C8-4251-A4E7-92D4B87ED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A62A-DA16-4A1D-894E-3111611EA783}" type="datetimeFigureOut">
              <a:rPr lang="sv-SE" smtClean="0"/>
              <a:t>2022-04-14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404013-0B03-4E02-B587-45F4D4511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6BF4277-B7BF-4796-932D-AE496FBDF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3D51-1377-4576-B59A-4E891A96BA1A}" type="slidenum">
              <a:rPr lang="sv-SE" smtClean="0"/>
              <a:t>‹#›</a:t>
            </a:fld>
            <a:endParaRPr lang="sv-SE"/>
          </a:p>
        </p:txBody>
      </p:sp>
      <p:pic>
        <p:nvPicPr>
          <p:cNvPr id="11" name="Bildobjekt 10" descr="En bild som visar text, klocka&#10;&#10;Automatiskt genererad beskrivning">
            <a:extLst>
              <a:ext uri="{FF2B5EF4-FFF2-40B4-BE49-F238E27FC236}">
                <a16:creationId xmlns:a16="http://schemas.microsoft.com/office/drawing/2014/main" id="{CA1B356A-6645-4A05-807C-4CC7DEC2C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628" y="1346899"/>
            <a:ext cx="7708744" cy="4724123"/>
          </a:xfrm>
          <a:prstGeom prst="rect">
            <a:avLst/>
          </a:prstGeom>
        </p:spPr>
      </p:pic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19950B36-67CA-4E80-87D6-896A516BAD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10" y="304721"/>
            <a:ext cx="8532277" cy="636113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9C6F44AC-DD29-41D1-968D-BFDF311241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30913" y="849394"/>
            <a:ext cx="8531225" cy="44291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941736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6F058C-8957-4A27-B6D8-9D8CB8FE6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59587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587A35-2B0A-4900-BFD3-5852AD981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0AC022-1F93-43CA-AC97-80B42D9F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A62A-DA16-4A1D-894E-3111611EA783}" type="datetimeFigureOut">
              <a:rPr lang="sv-SE" smtClean="0"/>
              <a:t>2022-04-14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8CD8D4-AB18-4359-9C15-D759C23F0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2BE5DE-A3BF-4376-B242-2F7C25E8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3D51-1377-4576-B59A-4E891A96BA1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717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3FBAD0-C284-4426-8DE0-FBC6396C2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DEC6BD-C30B-4C45-A046-75393494F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C57E385-EA24-47F1-961F-939298C1D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1AB90C6-A47C-4728-B6E7-309D774F1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2022-03-21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53F7F6A-EFD3-4E7C-BAF1-67527EA9C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0C7BC03-A2B6-4A9B-9BFC-E7412105F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7295C-648A-4462-B6C4-CF5C04D49F1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2928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6E71A6-6FC8-4899-A188-15E9F5E01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586747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6392B61-47E7-4210-86A8-A386CC586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228F74-7FF6-416F-936A-B3018C485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7DAFF74-7830-461A-B154-3C4D3E780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B081E4-9DE8-4A48-9C1B-5FE1F6DEA9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21C1239-67CA-4EDB-B3EE-27819A318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A62A-DA16-4A1D-894E-3111611EA783}" type="datetimeFigureOut">
              <a:rPr lang="sv-SE" smtClean="0"/>
              <a:t>2022-04-14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71BCE54-6A36-4846-9A13-36488A28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A51597A-E27D-4468-8CC7-429FB735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3D51-1377-4576-B59A-4E891A96BA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55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3E702E-9397-43F8-997B-453B2B109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961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1AE32F5-EC0B-4B9E-89F1-20FA9BEB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A62A-DA16-4A1D-894E-3111611EA783}" type="datetimeFigureOut">
              <a:rPr lang="sv-SE" smtClean="0"/>
              <a:t>2022-04-14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9C39D0-6E29-4F7C-AA65-8E674567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0FA75A4-D7F8-4DA4-8776-7BCE5F2C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3D51-1377-4576-B59A-4E891A96BA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883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69C4F6F-9445-4A50-B741-80DF63037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A62A-DA16-4A1D-894E-3111611EA783}" type="datetimeFigureOut">
              <a:rPr lang="sv-SE" smtClean="0"/>
              <a:t>2022-04-14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6251203-17A6-4E92-B3A3-C515CF80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FCE55B-4526-4486-AB1A-8E659836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3D51-1377-4576-B59A-4E891A96BA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426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16DD6E-4744-4E3A-9BCC-753997C44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C1560F-A590-446E-A8E9-26DC4E470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0F0C13-E7D4-4860-96BA-C350499F9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BD1B5E-935D-4187-B591-D78454E61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A62A-DA16-4A1D-894E-3111611EA783}" type="datetimeFigureOut">
              <a:rPr lang="sv-SE" smtClean="0"/>
              <a:t>2022-04-14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10AC9B5-BD2B-4091-8A4A-6F58AFE5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4FBAF12-2267-4AF9-A6E6-72900D0F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3D51-1377-4576-B59A-4E891A96BA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135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C04AD1-D5DA-4AA1-BEAB-927CA17DA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F7B7831-4EAE-43A5-B747-4B05E280C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B6813A4-9972-4CBF-BBBD-E9E411C07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AA84B46-808E-443F-84D4-695D6B374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A62A-DA16-4A1D-894E-3111611EA783}" type="datetimeFigureOut">
              <a:rPr lang="sv-SE" smtClean="0"/>
              <a:t>2022-04-14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513FEB5-0CEB-4650-9344-F8EB2FDA4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97598E9-B41C-4C01-91E1-D8F5CF7C2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3D51-1377-4576-B59A-4E891A96BA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477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4B746B-E1A6-4B4F-B917-9976D4F7E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002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A5E3366-3941-45DA-9F0A-DB2916CFA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DD7822-B125-484B-944C-59EE6705A9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/>
              <a:t>2022-03-21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3F326A-5A2B-40E6-9028-8CD63D2D8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D87A09-C454-4B35-9393-B53A005D7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5FE34-7464-4958-840B-41E174D64F1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5F08013-3A0D-40A4-B166-9B06143A7270}"/>
              </a:ext>
            </a:extLst>
          </p:cNvPr>
          <p:cNvSpPr/>
          <p:nvPr userDrawn="1"/>
        </p:nvSpPr>
        <p:spPr>
          <a:xfrm>
            <a:off x="0" y="0"/>
            <a:ext cx="672000" cy="6876000"/>
          </a:xfrm>
          <a:prstGeom prst="rect">
            <a:avLst/>
          </a:prstGeom>
          <a:solidFill>
            <a:srgbClr val="8EAD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435EA13B-E608-4231-B126-C2FE80F82C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68088" y="5960276"/>
            <a:ext cx="764459" cy="764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44F37D1F-9E2B-45D6-A1D6-60F990F7F174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2482" y="274711"/>
            <a:ext cx="1030097" cy="72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8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661" r:id="rId10"/>
    <p:sldLayoutId id="2147483667" r:id="rId11"/>
    <p:sldLayoutId id="2147483674" r:id="rId12"/>
    <p:sldLayoutId id="2147483676" r:id="rId13"/>
    <p:sldLayoutId id="2147483677" r:id="rId14"/>
    <p:sldLayoutId id="2147483682" r:id="rId15"/>
    <p:sldLayoutId id="2147483675" r:id="rId16"/>
    <p:sldLayoutId id="2147483678" r:id="rId17"/>
    <p:sldLayoutId id="214748366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98E1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8EAD5D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EAD5D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EAD5D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EAD5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EAD5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354E60D-2E4A-44E2-92B2-5B9813544B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9861" y="6221887"/>
            <a:ext cx="8532277" cy="636113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</a:t>
            </a:r>
          </a:p>
        </p:txBody>
      </p:sp>
    </p:spTree>
    <p:extLst>
      <p:ext uri="{BB962C8B-B14F-4D97-AF65-F5344CB8AC3E}">
        <p14:creationId xmlns:p14="http://schemas.microsoft.com/office/powerpoint/2010/main" val="1630646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35F5D-1766-4D0A-A66E-A351C84F2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25" y="529229"/>
            <a:ext cx="9659587" cy="431829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 Medarbetare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89B287-BC2F-4FB0-B655-5231AB0D9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681" y="1157284"/>
            <a:ext cx="10515600" cy="5189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God hälsa, vård och omsorg</a:t>
            </a:r>
          </a:p>
          <a:p>
            <a:r>
              <a:rPr lang="sv-SE" sz="2600" dirty="0"/>
              <a:t>Hur kan hälso- och sjukvården hjälpa individen att stärka sin egen hälsa? </a:t>
            </a:r>
          </a:p>
          <a:p>
            <a:pPr lvl="1">
              <a:buFontTx/>
              <a:buChar char="-"/>
            </a:pPr>
            <a:r>
              <a:rPr lang="sv-SE" sz="2600" dirty="0"/>
              <a:t>Vad kan din enhet göra?</a:t>
            </a:r>
          </a:p>
          <a:p>
            <a:pPr lvl="1">
              <a:buFontTx/>
              <a:buChar char="-"/>
            </a:pPr>
            <a:endParaRPr lang="sv-SE" sz="2600" dirty="0"/>
          </a:p>
          <a:p>
            <a:r>
              <a:rPr lang="sv-SE" sz="2600" dirty="0"/>
              <a:t>Ge exempel på hur din enhet kan effektivisera arbetssätt till nytta för patienten - stort som smått?</a:t>
            </a:r>
          </a:p>
          <a:p>
            <a:pPr marL="0" indent="0">
              <a:buNone/>
            </a:pPr>
            <a:endParaRPr lang="sv-SE" sz="2600" dirty="0"/>
          </a:p>
          <a:p>
            <a:r>
              <a:rPr lang="sv-SE" sz="2600" dirty="0"/>
              <a:t>En del i omställningen till nära vård handlar om ökad digitalisering. </a:t>
            </a:r>
          </a:p>
          <a:p>
            <a:pPr marL="457200" lvl="1" indent="0">
              <a:buNone/>
            </a:pPr>
            <a:r>
              <a:rPr lang="sv-SE" sz="2600" dirty="0"/>
              <a:t>- Vilka möjligheter och utmaningar kan digitaliseringen skapa ur ett jämlikhetsperspektiv?</a:t>
            </a:r>
          </a:p>
          <a:p>
            <a:endParaRPr lang="sv-SE" sz="3100" dirty="0"/>
          </a:p>
          <a:p>
            <a:endParaRPr lang="sv-SE" sz="2800" dirty="0">
              <a:latin typeface="Garamond" panose="02020404030301010803" pitchFamily="18" charset="0"/>
            </a:endParaRPr>
          </a:p>
          <a:p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endParaRPr lang="sv-SE" sz="2800" dirty="0">
              <a:latin typeface="Garamond" panose="02020404030301010803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871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0F6F18-F173-4D24-85A5-F780DDF8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23" y="400985"/>
            <a:ext cx="9659587" cy="708666"/>
          </a:xfrm>
        </p:spPr>
        <p:txBody>
          <a:bodyPr>
            <a:normAutofit/>
          </a:bodyPr>
          <a:lstStyle/>
          <a:p>
            <a:r>
              <a:rPr lang="sv-SE" sz="4000" dirty="0"/>
              <a:t>Diskussionsfrågor Medarbetare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343EBB-4534-49D1-B247-FD01F6679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683" y="11622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God hälsa, vård och omsorg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Hur skulle din enhet och patienterna ni möter kunna dra större nytta av digitaliseringens möjligheter?</a:t>
            </a:r>
          </a:p>
          <a:p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r>
              <a:rPr lang="sv-SE" sz="2400" dirty="0"/>
              <a:t>Vilka typer av patientkontakter på din enhet skulle lämpa sig för digital kommunikation?</a:t>
            </a:r>
          </a:p>
          <a:p>
            <a:endParaRPr lang="sv-SE" sz="28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8661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09C1F2-A7A7-4EFD-92C5-62159AA4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7" y="439038"/>
            <a:ext cx="9659587" cy="607997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 Medarbetare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A1C740-C3DE-4938-B1F2-5F821982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727" y="1100547"/>
            <a:ext cx="10515600" cy="5456629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sv-SE" sz="2800" b="1" dirty="0"/>
              <a:t>Förutsättningar och framgångsfaktorer</a:t>
            </a:r>
          </a:p>
          <a:p>
            <a:pPr>
              <a:lnSpc>
                <a:spcPct val="110000"/>
              </a:lnSpc>
            </a:pPr>
            <a:r>
              <a:rPr lang="sv-SE" sz="2400" dirty="0"/>
              <a:t>Vad behöver du för stöd för att kunna bidra i omställningen till nära vård?</a:t>
            </a:r>
          </a:p>
          <a:p>
            <a:pPr marL="0" indent="0">
              <a:lnSpc>
                <a:spcPct val="110000"/>
              </a:lnSpc>
              <a:buNone/>
            </a:pPr>
            <a:endParaRPr lang="sv-SE" sz="800" dirty="0"/>
          </a:p>
          <a:p>
            <a:pPr>
              <a:lnSpc>
                <a:spcPct val="110000"/>
              </a:lnSpc>
            </a:pPr>
            <a:r>
              <a:rPr lang="sv-SE" sz="2400" dirty="0"/>
              <a:t>Vad innebär personcentrerad vård för dig?</a:t>
            </a:r>
          </a:p>
          <a:p>
            <a:pPr marL="0" indent="0">
              <a:lnSpc>
                <a:spcPct val="110000"/>
              </a:lnSpc>
              <a:buNone/>
            </a:pPr>
            <a:endParaRPr lang="sv-SE" sz="800" dirty="0"/>
          </a:p>
          <a:p>
            <a:pPr>
              <a:lnSpc>
                <a:spcPct val="110000"/>
              </a:lnSpc>
            </a:pPr>
            <a:r>
              <a:rPr lang="sv-SE" sz="2400" dirty="0"/>
              <a:t>Hur kan vi tydligare involvera patient, närstående eller invånare som en resurs i de utvecklingsarbeten vi gör?</a:t>
            </a:r>
          </a:p>
          <a:p>
            <a:pPr marL="0" indent="0">
              <a:lnSpc>
                <a:spcPct val="110000"/>
              </a:lnSpc>
              <a:buNone/>
            </a:pPr>
            <a:endParaRPr lang="sv-SE" sz="800" dirty="0"/>
          </a:p>
          <a:p>
            <a:pPr>
              <a:lnSpc>
                <a:spcPct val="110000"/>
              </a:lnSpc>
            </a:pPr>
            <a:r>
              <a:rPr lang="sv-SE" sz="2400" dirty="0"/>
              <a:t>Hur kan vi skapa trygghet och förtroende under omställningen till nära vård?</a:t>
            </a:r>
          </a:p>
          <a:p>
            <a:pPr lvl="1">
              <a:lnSpc>
                <a:spcPct val="110000"/>
              </a:lnSpc>
            </a:pPr>
            <a:r>
              <a:rPr lang="sv-SE" dirty="0"/>
              <a:t>arbetsgruppen</a:t>
            </a:r>
          </a:p>
          <a:p>
            <a:pPr lvl="1">
              <a:lnSpc>
                <a:spcPct val="110000"/>
              </a:lnSpc>
            </a:pPr>
            <a:r>
              <a:rPr lang="sv-SE" dirty="0"/>
              <a:t>för dem vi är till för</a:t>
            </a:r>
          </a:p>
          <a:p>
            <a:endParaRPr lang="sv-SE" sz="2800" dirty="0">
              <a:latin typeface="Garamond" panose="02020404030301010803" pitchFamily="18" charset="0"/>
            </a:endParaRPr>
          </a:p>
          <a:p>
            <a:endParaRPr lang="sv-SE" sz="2800" dirty="0">
              <a:latin typeface="Garamond" panose="02020404030301010803" pitchFamily="18" charset="0"/>
            </a:endParaRPr>
          </a:p>
          <a:p>
            <a:endParaRPr lang="sv-SE" sz="2800" dirty="0">
              <a:latin typeface="Garamond" panose="02020404030301010803" pitchFamily="18" charset="0"/>
            </a:endParaRPr>
          </a:p>
          <a:p>
            <a:endParaRPr lang="sv-SE" sz="2800" dirty="0">
              <a:latin typeface="Garamond" panose="02020404030301010803" pitchFamily="18" charset="0"/>
            </a:endParaRPr>
          </a:p>
          <a:p>
            <a:endParaRPr lang="sv-SE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endParaRPr lang="sv-SE" dirty="0">
              <a:latin typeface="Garamond" panose="02020404030301010803" pitchFamily="18" charset="0"/>
            </a:endParaRPr>
          </a:p>
          <a:p>
            <a:endParaRPr lang="sv-SE" sz="2800" dirty="0">
              <a:latin typeface="Garamond" panose="02020404030301010803" pitchFamily="18" charset="0"/>
            </a:endParaRPr>
          </a:p>
          <a:p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8601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0499BE-325C-4017-A97E-AE60C0119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431194"/>
            <a:ext cx="9659587" cy="616387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 Medarbetare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F4814C-F339-4AFD-ACFB-888F09C57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728" y="11034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sv-SE" sz="2800" b="1" dirty="0"/>
              <a:t>Förutsättningar och framgångsfaktorer</a:t>
            </a:r>
          </a:p>
          <a:p>
            <a:pPr>
              <a:lnSpc>
                <a:spcPct val="110000"/>
              </a:lnSpc>
            </a:pPr>
            <a:r>
              <a:rPr lang="sv-SE" sz="2400" dirty="0"/>
              <a:t>Hur gör du med att ta till sig ny kunskap?</a:t>
            </a:r>
          </a:p>
          <a:p>
            <a:pPr marL="0" indent="0">
              <a:lnSpc>
                <a:spcPct val="110000"/>
              </a:lnSpc>
              <a:buNone/>
            </a:pPr>
            <a:endParaRPr lang="sv-SE" sz="800" dirty="0"/>
          </a:p>
          <a:p>
            <a:pPr>
              <a:lnSpc>
                <a:spcPct val="110000"/>
              </a:lnSpc>
            </a:pPr>
            <a:r>
              <a:rPr lang="sv-SE" sz="2400" dirty="0"/>
              <a:t>Hur kan ni på enheten arbeta med kontinuerligt lärande och erfarenhetsutbyte</a:t>
            </a:r>
          </a:p>
          <a:p>
            <a:pPr marL="0" indent="0">
              <a:lnSpc>
                <a:spcPct val="110000"/>
              </a:lnSpc>
              <a:buNone/>
            </a:pPr>
            <a:endParaRPr lang="sv-SE" sz="800" dirty="0"/>
          </a:p>
          <a:p>
            <a:pPr>
              <a:lnSpc>
                <a:spcPct val="110000"/>
              </a:lnSpc>
            </a:pPr>
            <a:r>
              <a:rPr lang="sv-SE" sz="2400" dirty="0"/>
              <a:t>Hur kan ni på enheten arbeta för att ha tillgång till rätt kunskap i mötet med patienten?</a:t>
            </a:r>
          </a:p>
          <a:p>
            <a:pPr marL="0" indent="0">
              <a:lnSpc>
                <a:spcPct val="110000"/>
              </a:lnSpc>
              <a:buNone/>
            </a:pPr>
            <a:endParaRPr lang="sv-SE" sz="800" dirty="0"/>
          </a:p>
          <a:p>
            <a:pPr>
              <a:lnSpc>
                <a:spcPct val="110000"/>
              </a:lnSpc>
            </a:pPr>
            <a:r>
              <a:rPr lang="sv-SE" sz="2400" dirty="0"/>
              <a:t>Vad behöver du för att kunna arbeta på toppen av din kompetens?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271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F65A8E-D6D3-4193-9891-13849180F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753" y="54722"/>
            <a:ext cx="9659587" cy="1325563"/>
          </a:xfrm>
        </p:spPr>
        <p:txBody>
          <a:bodyPr>
            <a:normAutofit/>
          </a:bodyPr>
          <a:lstStyle/>
          <a:p>
            <a:r>
              <a:rPr lang="sv-SE" sz="4000" dirty="0"/>
              <a:t>Diskussionsfrågor - allmänna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8AE596-F491-466C-892F-2B207A6EA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753" y="1126377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Vad kan nära vård innebära: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8EAD5D"/>
                </a:solidFill>
                <a:effectLst/>
                <a:uLnTx/>
                <a:uFillTx/>
                <a:ea typeface="+mn-ea"/>
                <a:cs typeface="+mn-cs"/>
              </a:rPr>
              <a:t>	-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för dig i ditt arbete?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8EAD5D"/>
                </a:solidFill>
                <a:effectLst/>
                <a:uLnTx/>
                <a:uFillTx/>
                <a:ea typeface="+mn-ea"/>
                <a:cs typeface="+mn-cs"/>
              </a:rPr>
              <a:t>	- 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för enheten?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8EAD5D"/>
                </a:solidFill>
                <a:effectLst/>
                <a:uLnTx/>
                <a:uFillTx/>
                <a:ea typeface="+mn-ea"/>
                <a:cs typeface="+mn-cs"/>
              </a:rPr>
              <a:t>	-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för organisationen som helhet?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8EAD5D"/>
                </a:solidFill>
                <a:effectLst/>
                <a:uLnTx/>
                <a:uFillTx/>
                <a:ea typeface="+mn-ea"/>
                <a:cs typeface="+mn-cs"/>
              </a:rPr>
              <a:t>	-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i relation till andra externa aktörer, till exempel kommunerna?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sv-SE" sz="2400" dirty="0">
              <a:solidFill>
                <a:prstClr val="black"/>
              </a:solidFill>
            </a:endParaRPr>
          </a:p>
          <a:p>
            <a:r>
              <a:rPr lang="sv-SE" sz="2400" dirty="0"/>
              <a:t>Föreställ dig år 2035 och att vi alla har ställt om till nära vård. </a:t>
            </a:r>
          </a:p>
          <a:p>
            <a:pPr marL="800100" lvl="1" indent="-342900">
              <a:buFontTx/>
              <a:buChar char="-"/>
            </a:pPr>
            <a:r>
              <a:rPr lang="sv-SE" dirty="0"/>
              <a:t>Hur kommer det att vara för invånaren att möta hälso- och sjukvården och omsorgen? </a:t>
            </a:r>
          </a:p>
          <a:p>
            <a:pPr marL="800100" lvl="1" indent="-342900">
              <a:buFontTx/>
              <a:buChar char="-"/>
            </a:pPr>
            <a:r>
              <a:rPr lang="sv-SE" dirty="0"/>
              <a:t>Hur kommer det vara för dig att arbeta i hälso- och sjukvården och omsorgen?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59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C61BDC7-F8DD-4724-BE96-476E781E3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04" y="497321"/>
            <a:ext cx="9659587" cy="500470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 chefer/ledare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DF5CF93-4DDB-4C4C-965A-489FFB0D2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004" y="1137735"/>
            <a:ext cx="10293991" cy="58637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Utifrån målbilden för nära vård, vad skulle din enhet behöva göra mer och mindre av?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-"/>
              <a:defRPr/>
            </a:pPr>
            <a:r>
              <a:rPr kumimoji="0" lang="sv-SE" sz="9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Vi behöver göra mer av …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-"/>
              <a:defRPr/>
            </a:pPr>
            <a:endParaRPr kumimoji="0" lang="sv-S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sv-SE" sz="9200" dirty="0">
                <a:solidFill>
                  <a:srgbClr val="8EAD5D"/>
                </a:solidFill>
              </a:rPr>
              <a:t>-</a:t>
            </a:r>
            <a:r>
              <a:rPr lang="sv-SE" sz="9200" dirty="0">
                <a:solidFill>
                  <a:prstClr val="black"/>
                </a:solidFill>
              </a:rPr>
              <a:t>  </a:t>
            </a: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Vi behöver göra mindre av … 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sv-SE" sz="9600" dirty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Nära vård innebär att vi ska ta oss närmare sörmlänningarna i </a:t>
            </a:r>
            <a:b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våra relationer och i vår tillgänglighet.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sv-SE" sz="9200" b="0" i="0" u="none" strike="noStrike" kern="1200" cap="none" spc="0" normalizeH="0" baseline="0" noProof="0" dirty="0">
                <a:ln>
                  <a:noFill/>
                </a:ln>
                <a:solidFill>
                  <a:srgbClr val="8EAD5D"/>
                </a:solidFill>
                <a:effectLst/>
                <a:uLnTx/>
                <a:uFillTx/>
                <a:ea typeface="+mn-ea"/>
                <a:cs typeface="+mn-cs"/>
              </a:rPr>
              <a:t>-</a:t>
            </a:r>
            <a:r>
              <a:rPr kumimoji="0" lang="sv-SE" sz="9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Vad kan det innebära konkret?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>
              <a:lnSpc>
                <a:spcPct val="120000"/>
              </a:lnSpc>
            </a:pPr>
            <a:r>
              <a:rPr lang="sv-SE" sz="9600" dirty="0"/>
              <a:t>Digitaliseringen ska göra hälso- och sjukvården </a:t>
            </a:r>
            <a:r>
              <a:rPr lang="sv-SE" sz="9600" i="1" dirty="0" err="1"/>
              <a:t>digifysisk</a:t>
            </a:r>
            <a:r>
              <a:rPr lang="sv-SE" sz="9600" dirty="0"/>
              <a:t> (</a:t>
            </a:r>
            <a:r>
              <a:rPr lang="sv-SE" sz="8000" dirty="0"/>
              <a:t>digitala verktyg ska komplettera det fysiska mötet på ett bra sätt</a:t>
            </a:r>
            <a:r>
              <a:rPr lang="sv-SE" sz="9600" dirty="0"/>
              <a:t>).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sv-SE" sz="9200" dirty="0">
                <a:solidFill>
                  <a:srgbClr val="8EAD5D"/>
                </a:solidFill>
              </a:rPr>
              <a:t>-</a:t>
            </a:r>
            <a:r>
              <a:rPr lang="sv-SE" sz="9200" dirty="0"/>
              <a:t> Vad krävs för att digitala verktyg ska bli det naturliga valet för sörmlänningen och medarbetaren? 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sv-SE" sz="9600" dirty="0"/>
          </a:p>
          <a:p>
            <a:pPr marL="0" indent="0">
              <a:lnSpc>
                <a:spcPct val="120000"/>
              </a:lnSpc>
              <a:buNone/>
            </a:pPr>
            <a:endParaRPr lang="sv-SE" sz="9600" dirty="0"/>
          </a:p>
          <a:p>
            <a:pPr>
              <a:buFontTx/>
              <a:buChar char="-"/>
            </a:pPr>
            <a:endParaRPr lang="sv-SE" sz="96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8515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BA1092-1F3B-43EA-8B63-F0C2825CC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23" y="465793"/>
            <a:ext cx="9659587" cy="540886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 chefer/ledare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F3EFC8-3D11-487C-91E2-05658D424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35" y="1158447"/>
            <a:ext cx="10515600" cy="5285065"/>
          </a:xfrm>
        </p:spPr>
        <p:txBody>
          <a:bodyPr>
            <a:normAutofit/>
          </a:bodyPr>
          <a:lstStyle/>
          <a:p>
            <a:r>
              <a:rPr lang="sv-SE" sz="2400" dirty="0"/>
              <a:t>Hur kan vi skapa trygghet och förtroende under omställningen till nära vård?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sv-SE" dirty="0">
                <a:solidFill>
                  <a:prstClr val="black"/>
                </a:solidFill>
              </a:rPr>
              <a:t>i arbetsgruppen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sv-SE" dirty="0">
                <a:solidFill>
                  <a:prstClr val="black"/>
                </a:solidFill>
              </a:rPr>
              <a:t>för dem vi är till för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Vad behöver du för stöd för att kunna bidra i omställningen till nära vård?</a:t>
            </a:r>
          </a:p>
          <a:p>
            <a:endParaRPr lang="sv-SE" sz="2400" dirty="0"/>
          </a:p>
          <a:p>
            <a:r>
              <a:rPr lang="sv-SE" sz="2400" dirty="0"/>
              <a:t>På vilket sätt kan omställningen till nära vård göra oss attraktiva som arbetsgivare?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4517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B5747D-75EC-4AF6-A090-6C6851495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400988"/>
            <a:ext cx="9659587" cy="675110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 chefer/ledare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FEBEBF-6BC7-457D-AE3E-AA7699A05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36" y="1174190"/>
            <a:ext cx="10515600" cy="4351338"/>
          </a:xfrm>
        </p:spPr>
        <p:txBody>
          <a:bodyPr>
            <a:normAutofit/>
          </a:bodyPr>
          <a:lstStyle/>
          <a:p>
            <a:r>
              <a:rPr lang="sv-SE" sz="2400" dirty="0"/>
              <a:t>Hur kan vi tydligare involvera patient, närstående eller invånare som en resurs i de utvecklingsarbeten vi gör?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Hur arbetar din enhet med att ta till sig ny kunskap?</a:t>
            </a:r>
          </a:p>
          <a:p>
            <a:endParaRPr lang="sv-SE" sz="2400" dirty="0"/>
          </a:p>
          <a:p>
            <a:r>
              <a:rPr lang="sv-SE" sz="2400" dirty="0"/>
              <a:t>Hur arbetar din enhet med kontinuerligt lärande och erfarenhetsutbyte?</a:t>
            </a:r>
          </a:p>
          <a:p>
            <a:endParaRPr lang="sv-SE" sz="2400" dirty="0"/>
          </a:p>
          <a:p>
            <a:r>
              <a:rPr lang="sv-SE" sz="2400" dirty="0"/>
              <a:t>Hur arbetar du och din enhet för att ha tillgång till rätt kunskap i mötet med patienten?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2030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315C1E-A710-4E79-8632-FF5A6A87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27" y="522273"/>
            <a:ext cx="9659587" cy="423440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 Medarbetare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1377E2-D439-42A6-A57D-EF598B16A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659" y="1172089"/>
            <a:ext cx="10515600" cy="4957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b="1" dirty="0"/>
              <a:t>Tillsammans </a:t>
            </a:r>
          </a:p>
          <a:p>
            <a:r>
              <a:rPr lang="sv-SE" sz="2400" dirty="0"/>
              <a:t>Hur kan du och din enhet ge ökat ansvar till de patienter och närstående som kan och vill?</a:t>
            </a:r>
          </a:p>
          <a:p>
            <a:endParaRPr lang="sv-SE" sz="2400" dirty="0"/>
          </a:p>
          <a:p>
            <a:r>
              <a:rPr lang="sv-SE" sz="2400" dirty="0"/>
              <a:t>Hur kan du och din enhet bli ännu bättre på att möta individens behov och förväntningar?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Hur kan vi bli ännu bättre på att tillgodose individens individuella behov av information?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442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DA86D5-21A5-4B5A-B692-6586BA22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7" y="395008"/>
            <a:ext cx="9659587" cy="683499"/>
          </a:xfrm>
        </p:spPr>
        <p:txBody>
          <a:bodyPr>
            <a:normAutofit/>
          </a:bodyPr>
          <a:lstStyle/>
          <a:p>
            <a:r>
              <a:rPr lang="sv-SE" sz="4000" dirty="0"/>
              <a:t>Diskussionsfrågor Medarbetare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F80E8D-99D9-4937-9783-DAE47006B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36" y="120489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600" b="1" dirty="0"/>
              <a:t>Tillsammans</a:t>
            </a:r>
          </a:p>
          <a:p>
            <a:pPr>
              <a:lnSpc>
                <a:spcPct val="100000"/>
              </a:lnSpc>
            </a:pPr>
            <a:r>
              <a:rPr lang="sv-SE" sz="2400" dirty="0"/>
              <a:t>Hur kan du ta ett större ansvar för patientens nästa steg?</a:t>
            </a:r>
          </a:p>
          <a:p>
            <a:pPr marL="0" indent="0">
              <a:lnSpc>
                <a:spcPct val="100000"/>
              </a:lnSpc>
              <a:buNone/>
            </a:pPr>
            <a:endParaRPr lang="sv-SE" sz="2400" dirty="0"/>
          </a:p>
          <a:p>
            <a:pPr>
              <a:lnSpc>
                <a:spcPct val="100000"/>
              </a:lnSpc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Hur kan du och kollegorna på din enhet ta större hänsyn till hela patientens vårdbehov?</a:t>
            </a:r>
          </a:p>
          <a:p>
            <a:pPr marL="0" indent="0">
              <a:lnSpc>
                <a:spcPct val="100000"/>
              </a:lnSpc>
              <a:buNone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>
              <a:lnSpc>
                <a:spcPct val="100000"/>
              </a:lnSpc>
            </a:pPr>
            <a:r>
              <a:rPr lang="sv-SE" sz="2400" dirty="0"/>
              <a:t>Målbilden för nära vård innebär att vården ska vara sömlös för patienten. Det kräver ett ökat samarbete över verksamhets- och organisationsgränser.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sv-SE" dirty="0"/>
              <a:t>- Hur kan du och din enhet öka samarbetet med andra verksamheter för sörmlänningarnas bästa?</a:t>
            </a:r>
          </a:p>
          <a:p>
            <a:pPr marL="0" indent="0">
              <a:buNone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indent="0">
              <a:buNone/>
            </a:pPr>
            <a:endParaRPr lang="sv-SE" sz="2800" dirty="0">
              <a:latin typeface="Garamond" panose="02020404030301010803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326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0078AE-12E0-4C4E-84D6-6C88B9B22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08" y="500768"/>
            <a:ext cx="9659587" cy="482163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 Medarbetare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1DA4B3-D5B3-4C05-B935-EA3029C61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836" y="1123143"/>
            <a:ext cx="10515600" cy="5820227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Nära</a:t>
            </a:r>
            <a:endParaRPr kumimoji="0" lang="sv-S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Nära vård innebär att vi ska ta oss närmare sörmlänningarna i våra relationer och i vår tillgänglighet.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Vad kan det innebära konkret?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sv-SE" dirty="0">
              <a:solidFill>
                <a:prstClr val="black"/>
              </a:solidFill>
            </a:endParaRPr>
          </a:p>
          <a:p>
            <a:r>
              <a:rPr lang="sv-SE" sz="2400" dirty="0"/>
              <a:t>Hur kan vi göra det lättare för sörmlänningen att komma i kontakt med hälso- och sjukvården?</a:t>
            </a:r>
          </a:p>
          <a:p>
            <a:pPr marL="457200" lvl="1" indent="0">
              <a:buNone/>
            </a:pPr>
            <a:r>
              <a:rPr lang="sv-SE" dirty="0"/>
              <a:t>- Vad kan din enhet göra för att underlätta?</a:t>
            </a: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Finns det delar i vårdutbudet på din enhet som med fördel för patienten skulle kunna bedrivas i mer öppna former utanför vårdens lokaler?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sv-SE" sz="50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636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1FCD19-5088-4A33-B8A6-9E76BC4BE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454" y="506588"/>
            <a:ext cx="9659587" cy="473774"/>
          </a:xfrm>
        </p:spPr>
        <p:txBody>
          <a:bodyPr>
            <a:noAutofit/>
          </a:bodyPr>
          <a:lstStyle/>
          <a:p>
            <a:r>
              <a:rPr lang="sv-SE" sz="4000" dirty="0"/>
              <a:t>Diskussionsfrågor Medarbetare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5CFE68-6A1F-4D71-8C35-E1063745F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358" y="1111843"/>
            <a:ext cx="10515600" cy="517867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sv-S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Nära</a:t>
            </a: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 den nära vården är primärvården navet – som kan ta ett större helhetsansvar för patienten och vara en sammanhållande länk i vårdkontakten.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- Vad kan det innebära för sjukhusvård, psykiatri och tandvård?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- Hur kan sjukhusvård, psykiatri och tandvård bidra till att göra </a:t>
            </a:r>
            <a:b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primärvården till nav?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sv-SE" sz="2400"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400" dirty="0"/>
              <a:t>Hur kan den nära vården ge oss bättre förutsättningar att erbjuda en likvärdig vård för invånarna oavsett var de bor?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2400"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400" dirty="0"/>
              <a:t>Hur kan du och kollegorna på din enhet bidra till att förbättra kontinuiteten för patienten?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sv-SE" sz="3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sv-SE" sz="34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sv-SE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1035807"/>
      </p:ext>
    </p:extLst>
  </p:cSld>
  <p:clrMapOvr>
    <a:masterClrMapping/>
  </p:clrMapOvr>
</p:sld>
</file>

<file path=ppt/theme/theme1.xml><?xml version="1.0" encoding="utf-8"?>
<a:theme xmlns:a="http://schemas.openxmlformats.org/drawingml/2006/main" name="1_Anpassad formgivning">
  <a:themeElements>
    <a:clrScheme name="Anpassat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EAD5D"/>
      </a:accent1>
      <a:accent2>
        <a:srgbClr val="768CC6"/>
      </a:accent2>
      <a:accent3>
        <a:srgbClr val="E68B56"/>
      </a:accent3>
      <a:accent4>
        <a:srgbClr val="891C00"/>
      </a:accent4>
      <a:accent5>
        <a:srgbClr val="A5A5A5"/>
      </a:accent5>
      <a:accent6>
        <a:srgbClr val="598E1C"/>
      </a:accent6>
      <a:hlink>
        <a:srgbClr val="768CC6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U i Sörmland_ Nära vård 22" id="{58F76CF7-B25F-4B0B-BE23-D90955ED95D2}" vid="{709318FA-ADF7-4C7F-A051-B009E402EEC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F88D5F6EE300419D67537F6FEFB99F" ma:contentTypeVersion="11" ma:contentTypeDescription="Skapa ett nytt dokument." ma:contentTypeScope="" ma:versionID="41e6b3f7dc62e7f53dc2c0fa1952d3cc">
  <xsd:schema xmlns:xsd="http://www.w3.org/2001/XMLSchema" xmlns:xs="http://www.w3.org/2001/XMLSchema" xmlns:p="http://schemas.microsoft.com/office/2006/metadata/properties" xmlns:ns2="ddc78263-9d85-4a4f-b8fd-54dad55d3c65" xmlns:ns3="4d3b886e-535a-4043-92dc-d8a291ae1e3a" targetNamespace="http://schemas.microsoft.com/office/2006/metadata/properties" ma:root="true" ma:fieldsID="8384adbb907459477f4cb6d2780b3d18" ns2:_="" ns3:_="">
    <xsd:import namespace="ddc78263-9d85-4a4f-b8fd-54dad55d3c65"/>
    <xsd:import namespace="4d3b886e-535a-4043-92dc-d8a291ae1e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78263-9d85-4a4f-b8fd-54dad55d3c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b886e-535a-4043-92dc-d8a291ae1e3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B849EF-D586-4914-945C-E7471DF536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6C2966-6EDF-4592-8E48-4AE0307FDF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c78263-9d85-4a4f-b8fd-54dad55d3c65"/>
    <ds:schemaRef ds:uri="4d3b886e-535a-4043-92dc-d8a291ae1e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395065-7113-4BCC-AA27-922F518ABA0F}">
  <ds:schemaRefs>
    <ds:schemaRef ds:uri="http://schemas.microsoft.com/office/2006/metadata/properties"/>
    <ds:schemaRef ds:uri="http://purl.org/dc/terms/"/>
    <ds:schemaRef ds:uri="http://purl.org/dc/elements/1.1/"/>
    <ds:schemaRef ds:uri="c83d0866-1085-4da3-8dfe-cfbeb68ce185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1f3e8215-bc6d-4bcd-ad84-8e16a3f9b36c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FoU i Sörmland_ Nära vård 22</Template>
  <TotalTime>225</TotalTime>
  <Words>830</Words>
  <Application>Microsoft Office PowerPoint</Application>
  <PresentationFormat>Bredbild</PresentationFormat>
  <Paragraphs>127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1_Anpassad formgivning</vt:lpstr>
      <vt:lpstr>PowerPoint-presentation</vt:lpstr>
      <vt:lpstr>Diskussionsfrågor - allmänna</vt:lpstr>
      <vt:lpstr>Diskussionsfrågor chefer/ledare</vt:lpstr>
      <vt:lpstr>Diskussionsfrågor chefer/ledare</vt:lpstr>
      <vt:lpstr>Diskussionsfrågor chefer/ledare</vt:lpstr>
      <vt:lpstr>Diskussionsfrågor Medarbetare</vt:lpstr>
      <vt:lpstr>Diskussionsfrågor Medarbetare</vt:lpstr>
      <vt:lpstr>Diskussionsfrågor Medarbetare</vt:lpstr>
      <vt:lpstr>Diskussionsfrågor Medarbetare</vt:lpstr>
      <vt:lpstr>Diskussionsfrågor Medarbetare</vt:lpstr>
      <vt:lpstr>Diskussionsfrågor Medarbetare</vt:lpstr>
      <vt:lpstr>Diskussionsfrågor Medarbetare</vt:lpstr>
      <vt:lpstr>Diskussionsfrågor Medarbetare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Karolina Ehnsiö</dc:creator>
  <cp:lastModifiedBy>Lena Stenbrink</cp:lastModifiedBy>
  <cp:revision>2</cp:revision>
  <cp:lastPrinted>2022-03-31T11:22:14Z</cp:lastPrinted>
  <dcterms:created xsi:type="dcterms:W3CDTF">2022-03-31T11:03:05Z</dcterms:created>
  <dcterms:modified xsi:type="dcterms:W3CDTF">2022-04-14T08:42:51Z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0x01010017F88D5F6EE300419D67537F6FEFB99F</vt:lpwstr>
  </property>
</Properties>
</file>